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00" r:id="rId2"/>
    <p:sldId id="302" r:id="rId3"/>
    <p:sldId id="303" r:id="rId4"/>
    <p:sldId id="304" r:id="rId5"/>
    <p:sldId id="305" r:id="rId6"/>
    <p:sldId id="257" r:id="rId7"/>
    <p:sldId id="258" r:id="rId8"/>
    <p:sldId id="297" r:id="rId9"/>
    <p:sldId id="263" r:id="rId10"/>
    <p:sldId id="299" r:id="rId11"/>
    <p:sldId id="265" r:id="rId12"/>
    <p:sldId id="266" r:id="rId13"/>
    <p:sldId id="267" r:id="rId14"/>
    <p:sldId id="268" r:id="rId15"/>
    <p:sldId id="269" r:id="rId16"/>
    <p:sldId id="283" r:id="rId17"/>
    <p:sldId id="284" r:id="rId18"/>
    <p:sldId id="285" r:id="rId19"/>
    <p:sldId id="286" r:id="rId20"/>
    <p:sldId id="287" r:id="rId21"/>
    <p:sldId id="298" r:id="rId22"/>
    <p:sldId id="288" r:id="rId23"/>
    <p:sldId id="289" r:id="rId24"/>
    <p:sldId id="29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100" autoAdjust="0"/>
  </p:normalViewPr>
  <p:slideViewPr>
    <p:cSldViewPr>
      <p:cViewPr>
        <p:scale>
          <a:sx n="68" d="100"/>
          <a:sy n="68" d="100"/>
        </p:scale>
        <p:origin x="-1446" y="-19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18F492-7118-4562-A6C8-1EB8F16A5E8B}" type="datetimeFigureOut">
              <a:rPr lang="en-GB" smtClean="0"/>
              <a:t>07/02/2018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DC262C-6687-41D0-B749-E901E55AECEF}" type="slidenum">
              <a:rPr lang="en-GB" smtClean="0"/>
              <a:t>‹#›</a:t>
            </a:fld>
            <a:endParaRPr lang="en-GB"/>
          </a:p>
        </p:txBody>
      </p:sp>
    </p:spTree>
    <p:extLst>
      <p:ext uri="{BB962C8B-B14F-4D97-AF65-F5344CB8AC3E}">
        <p14:creationId xmlns:p14="http://schemas.microsoft.com/office/powerpoint/2010/main" val="2458824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Make the</a:t>
            </a:r>
            <a:r>
              <a:rPr lang="en-GB" baseline="0" dirty="0" smtClean="0"/>
              <a:t> Adder Count was prompted by concern about adder status and in particular, following on from an English Nature Research Report (546).</a:t>
            </a:r>
            <a:endParaRPr lang="en-GB" dirty="0" smtClean="0"/>
          </a:p>
        </p:txBody>
      </p:sp>
      <p:sp>
        <p:nvSpPr>
          <p:cNvPr id="4" name="Slide Number Placeholder 3"/>
          <p:cNvSpPr>
            <a:spLocks noGrp="1"/>
          </p:cNvSpPr>
          <p:nvPr>
            <p:ph type="sldNum" sz="quarter" idx="10"/>
          </p:nvPr>
        </p:nvSpPr>
        <p:spPr/>
        <p:txBody>
          <a:bodyPr/>
          <a:lstStyle/>
          <a:p>
            <a:fld id="{4DE011F0-8F5B-400D-A997-C9C321FCA493}" type="slidenum">
              <a:rPr lang="en-GB" smtClean="0"/>
              <a:t>2</a:t>
            </a:fld>
            <a:endParaRPr lang="en-GB"/>
          </a:p>
        </p:txBody>
      </p:sp>
    </p:spTree>
    <p:extLst>
      <p:ext uri="{BB962C8B-B14F-4D97-AF65-F5344CB8AC3E}">
        <p14:creationId xmlns:p14="http://schemas.microsoft.com/office/powerpoint/2010/main" val="276418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Small population sites: Show a significant decline over time.</a:t>
            </a:r>
            <a:r>
              <a:rPr lang="en-GB" baseline="0" dirty="0" smtClean="0"/>
              <a:t> A</a:t>
            </a:r>
            <a:r>
              <a:rPr lang="en-GB" dirty="0" smtClean="0"/>
              <a:t> contributing factor is that just over 10% of these sites have potentially lost their adder populations since MTAC started,</a:t>
            </a:r>
            <a:r>
              <a:rPr lang="en-GB" baseline="0" dirty="0" smtClean="0"/>
              <a:t> b</a:t>
            </a:r>
            <a:r>
              <a:rPr lang="en-GB" dirty="0" smtClean="0"/>
              <a:t>y which I mean, for the last two or more years those sites were surveyed, no adders were recorded. Obviously this is not good!</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11</a:t>
            </a:fld>
            <a:endParaRPr lang="en-GB"/>
          </a:p>
        </p:txBody>
      </p:sp>
    </p:spTree>
    <p:extLst>
      <p:ext uri="{BB962C8B-B14F-4D97-AF65-F5344CB8AC3E}">
        <p14:creationId xmlns:p14="http://schemas.microsoft.com/office/powerpoint/2010/main" val="2580990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can be pessimistic and ask, if this trend continues, when would an average small population site completely lose its adders?</a:t>
            </a:r>
            <a:r>
              <a:rPr lang="en-GB" baseline="0" dirty="0" smtClean="0"/>
              <a:t> If we extrapolate the trend line, we get a lower limit estimate on this happening within just 13 years. It’s a lower limit because we’re assuming that, when the surveyors recorded no adders, there genuinely were no adders…and we all know detectability isn’t perfect like that!</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12</a:t>
            </a:fld>
            <a:endParaRPr lang="en-GB"/>
          </a:p>
        </p:txBody>
      </p:sp>
    </p:spTree>
    <p:extLst>
      <p:ext uri="{BB962C8B-B14F-4D97-AF65-F5344CB8AC3E}">
        <p14:creationId xmlns:p14="http://schemas.microsoft.com/office/powerpoint/2010/main" val="4092639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it’s not looking good for small population</a:t>
            </a:r>
            <a:r>
              <a:rPr lang="en-GB" baseline="0" dirty="0" smtClean="0"/>
              <a:t> sites. But we could ask, how much does this really matter, given that the large population sites are doing ok?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13</a:t>
            </a:fld>
            <a:endParaRPr lang="en-GB"/>
          </a:p>
        </p:txBody>
      </p:sp>
    </p:spTree>
    <p:extLst>
      <p:ext uri="{BB962C8B-B14F-4D97-AF65-F5344CB8AC3E}">
        <p14:creationId xmlns:p14="http://schemas.microsoft.com/office/powerpoint/2010/main" val="350832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you compare</a:t>
            </a:r>
            <a:r>
              <a:rPr lang="en-GB" baseline="0" dirty="0" smtClean="0"/>
              <a:t> the actual numbers, you see that more than 90% of our sites fall into this small population category. If this is representative of the country as a whole, this suggests adders are likely to become restricted to a few large population sites, which makes them very vulnerable. At this point we should ask, why are these declines happening?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14</a:t>
            </a:fld>
            <a:endParaRPr lang="en-GB"/>
          </a:p>
        </p:txBody>
      </p:sp>
    </p:spTree>
    <p:extLst>
      <p:ext uri="{BB962C8B-B14F-4D97-AF65-F5344CB8AC3E}">
        <p14:creationId xmlns:p14="http://schemas.microsoft.com/office/powerpoint/2010/main" val="1922695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Surveyors asked to report the positive and negative factors affecting their sites. Top three negative factors reported: public pressure through disturbance, habitat management and habitat fragmentation. Quite shockingly, where habitat management occurs, more than 40% of the time it</a:t>
            </a:r>
            <a:r>
              <a:rPr lang="en-GB" baseline="0" dirty="0" smtClean="0"/>
              <a:t> is potentially having a negative effect on the adders. Not what you want from habitat management!</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15</a:t>
            </a:fld>
            <a:endParaRPr lang="en-GB"/>
          </a:p>
        </p:txBody>
      </p:sp>
    </p:spTree>
    <p:extLst>
      <p:ext uri="{BB962C8B-B14F-4D97-AF65-F5344CB8AC3E}">
        <p14:creationId xmlns:p14="http://schemas.microsoft.com/office/powerpoint/2010/main" val="38317546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We can compare the negative factors reported to MTAC, with those of </a:t>
            </a:r>
            <a:r>
              <a:rPr lang="en-GB" sz="1200" kern="1200" baseline="0" dirty="0" smtClean="0">
                <a:solidFill>
                  <a:schemeClr val="tx1"/>
                </a:solidFill>
                <a:latin typeface="+mn-lt"/>
                <a:ea typeface="+mn-ea"/>
                <a:cs typeface="+mn-cs"/>
              </a:rPr>
              <a:t>previous studies, to compare </a:t>
            </a:r>
            <a:r>
              <a:rPr lang="en-GB" sz="1200" kern="1200" dirty="0" smtClean="0">
                <a:solidFill>
                  <a:schemeClr val="tx1"/>
                </a:solidFill>
                <a:latin typeface="+mn-lt"/>
                <a:ea typeface="+mn-ea"/>
                <a:cs typeface="+mn-cs"/>
              </a:rPr>
              <a:t>how perceptions of negative factors have changed over time. I have highlighted the top three negative factors for each study. Reasons for change could reflect changes in understanding (for instance, HF is not even given as a category in these earlier studies), or reflect genuine changes in significance of factors, or most likely a bit of both. Notice the increasing reporting of public pressure - now way the most frequently reported. It suggests this is an area worth looking at more closely.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16</a:t>
            </a:fld>
            <a:endParaRPr lang="en-GB"/>
          </a:p>
        </p:txBody>
      </p:sp>
    </p:spTree>
    <p:extLst>
      <p:ext uri="{BB962C8B-B14F-4D97-AF65-F5344CB8AC3E}">
        <p14:creationId xmlns:p14="http://schemas.microsoft.com/office/powerpoint/2010/main" val="3318934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So far, our main focus has been on identifying population trends. But there are other things we can do with this dataset. Surveyors record the date of their </a:t>
            </a:r>
            <a:r>
              <a:rPr lang="en-GB" baseline="0" dirty="0" smtClean="0"/>
              <a:t>counts, so </a:t>
            </a:r>
            <a:r>
              <a:rPr lang="en-GB" dirty="0" smtClean="0"/>
              <a:t>can also use this information to investigate differences in timing of peak counts, and so quantifying aspects of adder behaviour. For instance, surveyors are asked (if</a:t>
            </a:r>
            <a:r>
              <a:rPr lang="en-GB" baseline="0" dirty="0" smtClean="0"/>
              <a:t> possible) </a:t>
            </a:r>
            <a:r>
              <a:rPr lang="en-GB" dirty="0" smtClean="0"/>
              <a:t>to record male and female adders separately. If you compare the date the male count peaks with the date the female count peaks, can see males are getting out there a fortnight earlier than the females. Also see variation in date of peak count between years. Perhaps this is a response</a:t>
            </a:r>
            <a:r>
              <a:rPr lang="en-GB" baseline="0" dirty="0" smtClean="0"/>
              <a:t> to varying spring temperatures? Such sensitivities to temperature could tell us how well adders may adapt to climate change, or not. These are aspects of the dataset we are just starting to look into.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17</a:t>
            </a:fld>
            <a:endParaRPr lang="en-GB"/>
          </a:p>
        </p:txBody>
      </p:sp>
    </p:spTree>
    <p:extLst>
      <p:ext uri="{BB962C8B-B14F-4D97-AF65-F5344CB8AC3E}">
        <p14:creationId xmlns:p14="http://schemas.microsoft.com/office/powerpoint/2010/main" val="33189345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MTAC has been running for 12 years now. Where do we go from here? Firstly should say a huge thank</a:t>
            </a:r>
            <a:r>
              <a:rPr lang="en-GB" baseline="0" dirty="0" smtClean="0"/>
              <a:t> you to all the surveyors who have contributed data. Couldn’t do it without you! Please keep surveying and sending in your results. No. of sites returning data has been steadily declining over time. We are getting some really important population trends out of this data, so it’s really important we keep up this monitoring, so we can push for better protection for adders and monitor the effectiveness of conservation interventions.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18</a:t>
            </a:fld>
            <a:endParaRPr lang="en-GB"/>
          </a:p>
        </p:txBody>
      </p:sp>
    </p:spTree>
    <p:extLst>
      <p:ext uri="{BB962C8B-B14F-4D97-AF65-F5344CB8AC3E}">
        <p14:creationId xmlns:p14="http://schemas.microsoft.com/office/powerpoint/2010/main" val="3318934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Reporting zero counts is really</a:t>
            </a:r>
            <a:r>
              <a:rPr lang="en-GB" baseline="0" dirty="0" smtClean="0"/>
              <a:t> important. If you’ve started getting zero counts at your site, please still report them because that’s really important information. If we don’t have these absence records, where there previously were adders, then we will overestimate how well adders are doing.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19</a:t>
            </a:fld>
            <a:endParaRPr lang="en-GB"/>
          </a:p>
        </p:txBody>
      </p:sp>
    </p:spTree>
    <p:extLst>
      <p:ext uri="{BB962C8B-B14F-4D97-AF65-F5344CB8AC3E}">
        <p14:creationId xmlns:p14="http://schemas.microsoft.com/office/powerpoint/2010/main" val="3318934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Finally,</a:t>
            </a:r>
            <a:r>
              <a:rPr lang="en-GB" baseline="0" dirty="0" smtClean="0"/>
              <a:t> it would be great if we can expand the geographical range of the survey. Grey points show distribution of all sites and I’ve coloured orange those sites that currently have enough data to be included in the population trend analysis, </a:t>
            </a:r>
            <a:r>
              <a:rPr lang="en-GB" baseline="0" dirty="0" err="1" smtClean="0"/>
              <a:t>ie</a:t>
            </a:r>
            <a:r>
              <a:rPr lang="en-GB" baseline="0" dirty="0" smtClean="0"/>
              <a:t>. these sites have 3 or more years of data. Can see our population trends currently biased towards southern sites. Ideally want to improve coverage, by adding new sites and by resurveying some of these existing sites that don’t yet have enough data for analysis.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20</a:t>
            </a:fld>
            <a:endParaRPr lang="en-GB"/>
          </a:p>
        </p:txBody>
      </p:sp>
    </p:spTree>
    <p:extLst>
      <p:ext uri="{BB962C8B-B14F-4D97-AF65-F5344CB8AC3E}">
        <p14:creationId xmlns:p14="http://schemas.microsoft.com/office/powerpoint/2010/main" val="3318934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Make the</a:t>
            </a:r>
            <a:r>
              <a:rPr lang="en-GB" baseline="0" dirty="0" smtClean="0"/>
              <a:t> Adder Count was prompted by concern about adder status and in particular, following on from an English Nature Research Report.</a:t>
            </a:r>
            <a:endParaRPr lang="en-GB" dirty="0" smtClean="0"/>
          </a:p>
        </p:txBody>
      </p:sp>
      <p:sp>
        <p:nvSpPr>
          <p:cNvPr id="4" name="Slide Number Placeholder 3"/>
          <p:cNvSpPr>
            <a:spLocks noGrp="1"/>
          </p:cNvSpPr>
          <p:nvPr>
            <p:ph type="sldNum" sz="quarter" idx="10"/>
          </p:nvPr>
        </p:nvSpPr>
        <p:spPr/>
        <p:txBody>
          <a:bodyPr/>
          <a:lstStyle/>
          <a:p>
            <a:fld id="{4DE011F0-8F5B-400D-A997-C9C321FCA493}" type="slidenum">
              <a:rPr lang="en-GB" smtClean="0"/>
              <a:t>3</a:t>
            </a:fld>
            <a:endParaRPr lang="en-GB"/>
          </a:p>
        </p:txBody>
      </p:sp>
    </p:spTree>
    <p:extLst>
      <p:ext uri="{BB962C8B-B14F-4D97-AF65-F5344CB8AC3E}">
        <p14:creationId xmlns:p14="http://schemas.microsoft.com/office/powerpoint/2010/main" val="2764181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22</a:t>
            </a:fld>
            <a:endParaRPr lang="en-GB"/>
          </a:p>
        </p:txBody>
      </p:sp>
    </p:spTree>
    <p:extLst>
      <p:ext uri="{BB962C8B-B14F-4D97-AF65-F5344CB8AC3E}">
        <p14:creationId xmlns:p14="http://schemas.microsoft.com/office/powerpoint/2010/main" val="33189345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23</a:t>
            </a:fld>
            <a:endParaRPr lang="en-GB"/>
          </a:p>
        </p:txBody>
      </p:sp>
    </p:spTree>
    <p:extLst>
      <p:ext uri="{BB962C8B-B14F-4D97-AF65-F5344CB8AC3E}">
        <p14:creationId xmlns:p14="http://schemas.microsoft.com/office/powerpoint/2010/main" val="3508326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Slide showing how</a:t>
            </a:r>
            <a:r>
              <a:rPr lang="en-GB" baseline="0" dirty="0" smtClean="0"/>
              <a:t> the average population trends </a:t>
            </a:r>
            <a:r>
              <a:rPr lang="en-GB" baseline="0" smtClean="0"/>
              <a:t>are calculated. </a:t>
            </a:r>
            <a:endParaRPr lang="en-GB" dirty="0" smtClean="0"/>
          </a:p>
        </p:txBody>
      </p:sp>
      <p:sp>
        <p:nvSpPr>
          <p:cNvPr id="4" name="Slide Number Placeholder 3"/>
          <p:cNvSpPr>
            <a:spLocks noGrp="1"/>
          </p:cNvSpPr>
          <p:nvPr>
            <p:ph type="sldNum" sz="quarter" idx="10"/>
          </p:nvPr>
        </p:nvSpPr>
        <p:spPr/>
        <p:txBody>
          <a:bodyPr/>
          <a:lstStyle/>
          <a:p>
            <a:fld id="{4DE011F0-8F5B-400D-A997-C9C321FCA493}" type="slidenum">
              <a:rPr lang="en-GB" smtClean="0"/>
              <a:t>24</a:t>
            </a:fld>
            <a:endParaRPr lang="en-GB"/>
          </a:p>
        </p:txBody>
      </p:sp>
    </p:spTree>
    <p:extLst>
      <p:ext uri="{BB962C8B-B14F-4D97-AF65-F5344CB8AC3E}">
        <p14:creationId xmlns:p14="http://schemas.microsoft.com/office/powerpoint/2010/main" val="2472391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a:t>
            </a:r>
            <a:r>
              <a:rPr lang="en-GB" baseline="0" dirty="0" smtClean="0"/>
              <a:t> focus on hibernation sites had dual benefits.  The hibernations site themselves are critical to adder ecology/management.  Populations can be concentrated in very small areas – which can be used year after year – for much of their time.  Locations of hibernation sites should be considered by site management plans.</a:t>
            </a:r>
            <a:endParaRPr lang="en-GB" dirty="0" smtClean="0"/>
          </a:p>
        </p:txBody>
      </p:sp>
      <p:sp>
        <p:nvSpPr>
          <p:cNvPr id="4" name="Slide Number Placeholder 3"/>
          <p:cNvSpPr>
            <a:spLocks noGrp="1"/>
          </p:cNvSpPr>
          <p:nvPr>
            <p:ph type="sldNum" sz="quarter" idx="10"/>
          </p:nvPr>
        </p:nvSpPr>
        <p:spPr/>
        <p:txBody>
          <a:bodyPr/>
          <a:lstStyle/>
          <a:p>
            <a:fld id="{4DE011F0-8F5B-400D-A997-C9C321FCA493}" type="slidenum">
              <a:rPr lang="en-GB" smtClean="0"/>
              <a:t>4</a:t>
            </a:fld>
            <a:endParaRPr lang="en-GB"/>
          </a:p>
        </p:txBody>
      </p:sp>
    </p:spTree>
    <p:extLst>
      <p:ext uri="{BB962C8B-B14F-4D97-AF65-F5344CB8AC3E}">
        <p14:creationId xmlns:p14="http://schemas.microsoft.com/office/powerpoint/2010/main" val="276418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Surveyors</a:t>
            </a:r>
            <a:r>
              <a:rPr lang="en-GB" baseline="0" dirty="0" smtClean="0"/>
              <a:t> were asked to simply to count the numbers of adults adders seen lying out during spring emergence.  Up to six counts per site should be make and the highest count was termed ‘peak count’.</a:t>
            </a:r>
            <a:endParaRPr lang="en-GB" dirty="0" smtClean="0"/>
          </a:p>
        </p:txBody>
      </p:sp>
      <p:sp>
        <p:nvSpPr>
          <p:cNvPr id="4" name="Slide Number Placeholder 3"/>
          <p:cNvSpPr>
            <a:spLocks noGrp="1"/>
          </p:cNvSpPr>
          <p:nvPr>
            <p:ph type="sldNum" sz="quarter" idx="10"/>
          </p:nvPr>
        </p:nvSpPr>
        <p:spPr/>
        <p:txBody>
          <a:bodyPr/>
          <a:lstStyle/>
          <a:p>
            <a:fld id="{4DE011F0-8F5B-400D-A997-C9C321FCA493}" type="slidenum">
              <a:rPr lang="en-GB" smtClean="0"/>
              <a:t>5</a:t>
            </a:fld>
            <a:endParaRPr lang="en-GB"/>
          </a:p>
        </p:txBody>
      </p:sp>
    </p:spTree>
    <p:extLst>
      <p:ext uri="{BB962C8B-B14F-4D97-AF65-F5344CB8AC3E}">
        <p14:creationId xmlns:p14="http://schemas.microsoft.com/office/powerpoint/2010/main" val="276418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260 sites, most of which are well</a:t>
            </a:r>
            <a:r>
              <a:rPr lang="en-GB" baseline="0" dirty="0" smtClean="0"/>
              <a:t> connected to other adder populations, suggesting connectivity is potentially important for adders. </a:t>
            </a:r>
            <a:r>
              <a:rPr lang="en-GB" dirty="0" smtClean="0"/>
              <a:t>Map shows survey site locations colour-coded by number of years of survey data</a:t>
            </a:r>
            <a:r>
              <a:rPr lang="en-GB" baseline="0" dirty="0" smtClean="0"/>
              <a:t> – wide variation in length of </a:t>
            </a:r>
            <a:r>
              <a:rPr lang="en-GB" baseline="0" dirty="0" err="1" smtClean="0"/>
              <a:t>timeseries</a:t>
            </a:r>
            <a:r>
              <a:rPr lang="en-GB" baseline="0" dirty="0" smtClean="0"/>
              <a:t> from each site. </a:t>
            </a:r>
            <a:endParaRPr lang="en-GB" dirty="0" smtClean="0"/>
          </a:p>
        </p:txBody>
      </p:sp>
      <p:sp>
        <p:nvSpPr>
          <p:cNvPr id="4" name="Slide Number Placeholder 3"/>
          <p:cNvSpPr>
            <a:spLocks noGrp="1"/>
          </p:cNvSpPr>
          <p:nvPr>
            <p:ph type="sldNum" sz="quarter" idx="10"/>
          </p:nvPr>
        </p:nvSpPr>
        <p:spPr/>
        <p:txBody>
          <a:bodyPr/>
          <a:lstStyle/>
          <a:p>
            <a:fld id="{4DE011F0-8F5B-400D-A997-C9C321FCA493}" type="slidenum">
              <a:rPr lang="en-GB" smtClean="0"/>
              <a:t>6</a:t>
            </a:fld>
            <a:endParaRPr lang="en-GB"/>
          </a:p>
        </p:txBody>
      </p:sp>
    </p:spTree>
    <p:extLst>
      <p:ext uri="{BB962C8B-B14F-4D97-AF65-F5344CB8AC3E}">
        <p14:creationId xmlns:p14="http://schemas.microsoft.com/office/powerpoint/2010/main" val="207789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Example </a:t>
            </a:r>
            <a:r>
              <a:rPr lang="en-GB" dirty="0" err="1" smtClean="0"/>
              <a:t>timeseries</a:t>
            </a:r>
            <a:r>
              <a:rPr lang="en-GB" dirty="0" smtClean="0"/>
              <a:t> showing varying population trends and</a:t>
            </a:r>
            <a:r>
              <a:rPr lang="en-GB" baseline="0" dirty="0" smtClean="0"/>
              <a:t> varying temporal coverage</a:t>
            </a:r>
            <a:r>
              <a:rPr lang="en-GB" dirty="0" smtClean="0"/>
              <a:t>.</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7</a:t>
            </a:fld>
            <a:endParaRPr lang="en-GB"/>
          </a:p>
        </p:txBody>
      </p:sp>
    </p:spTree>
    <p:extLst>
      <p:ext uri="{BB962C8B-B14F-4D97-AF65-F5344CB8AC3E}">
        <p14:creationId xmlns:p14="http://schemas.microsoft.com/office/powerpoint/2010/main" val="1736856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Our primary aim was to derive population trends from</a:t>
            </a:r>
            <a:r>
              <a:rPr lang="en-GB" baseline="0" dirty="0" smtClean="0"/>
              <a:t> this dataset. If we combine the data from multiple sites, on average, do we find that adder numbers are increasing, decreasing or remaining stable across those sites?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8</a:t>
            </a:fld>
            <a:endParaRPr lang="en-GB"/>
          </a:p>
        </p:txBody>
      </p:sp>
    </p:spTree>
    <p:extLst>
      <p:ext uri="{BB962C8B-B14F-4D97-AF65-F5344CB8AC3E}">
        <p14:creationId xmlns:p14="http://schemas.microsoft.com/office/powerpoint/2010/main" val="1736856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 split the sites</a:t>
            </a:r>
            <a:r>
              <a:rPr lang="en-GB" baseline="0" dirty="0" smtClean="0"/>
              <a:t> into those with small adder populations (mean peak count &lt;=10) and those with large populations (10&lt; mean peak count</a:t>
            </a:r>
            <a:r>
              <a:rPr lang="en-GB" dirty="0" smtClean="0"/>
              <a:t> &lt;=25). Analysed these two groups separately.</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9</a:t>
            </a:fld>
            <a:endParaRPr lang="en-GB"/>
          </a:p>
        </p:txBody>
      </p:sp>
    </p:spTree>
    <p:extLst>
      <p:ext uri="{BB962C8B-B14F-4D97-AF65-F5344CB8AC3E}">
        <p14:creationId xmlns:p14="http://schemas.microsoft.com/office/powerpoint/2010/main" val="897274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Large population sites:</a:t>
            </a:r>
            <a:r>
              <a:rPr lang="en-GB" baseline="0" dirty="0" smtClean="0"/>
              <a:t> their average population trend shows a significant increase over time. </a:t>
            </a:r>
            <a:endParaRPr lang="en-GB" dirty="0"/>
          </a:p>
        </p:txBody>
      </p:sp>
      <p:sp>
        <p:nvSpPr>
          <p:cNvPr id="4" name="Slide Number Placeholder 3"/>
          <p:cNvSpPr>
            <a:spLocks noGrp="1"/>
          </p:cNvSpPr>
          <p:nvPr>
            <p:ph type="sldNum" sz="quarter" idx="10"/>
          </p:nvPr>
        </p:nvSpPr>
        <p:spPr/>
        <p:txBody>
          <a:bodyPr/>
          <a:lstStyle/>
          <a:p>
            <a:fld id="{4DE011F0-8F5B-400D-A997-C9C321FCA493}" type="slidenum">
              <a:rPr lang="en-GB" smtClean="0"/>
              <a:t>10</a:t>
            </a:fld>
            <a:endParaRPr lang="en-GB"/>
          </a:p>
        </p:txBody>
      </p:sp>
    </p:spTree>
    <p:extLst>
      <p:ext uri="{BB962C8B-B14F-4D97-AF65-F5344CB8AC3E}">
        <p14:creationId xmlns:p14="http://schemas.microsoft.com/office/powerpoint/2010/main" val="897274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CB8B081-B5B4-4E1D-A124-79CDB32E1097}" type="datetimeFigureOut">
              <a:rPr lang="en-GB" smtClean="0"/>
              <a:t>07/02/2018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323788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CB8B081-B5B4-4E1D-A124-79CDB32E1097}" type="datetimeFigureOut">
              <a:rPr lang="en-GB" smtClean="0"/>
              <a:t>07/02/2018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3848059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CB8B081-B5B4-4E1D-A124-79CDB32E1097}" type="datetimeFigureOut">
              <a:rPr lang="en-GB" smtClean="0"/>
              <a:t>07/02/2018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2470775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CB8B081-B5B4-4E1D-A124-79CDB32E1097}" type="datetimeFigureOut">
              <a:rPr lang="en-GB" smtClean="0"/>
              <a:t>07/02/2018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736425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B8B081-B5B4-4E1D-A124-79CDB32E1097}" type="datetimeFigureOut">
              <a:rPr lang="en-GB" smtClean="0"/>
              <a:t>07/02/2018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1861615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CB8B081-B5B4-4E1D-A124-79CDB32E1097}" type="datetimeFigureOut">
              <a:rPr lang="en-GB" smtClean="0"/>
              <a:t>07/02/2018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927761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CB8B081-B5B4-4E1D-A124-79CDB32E1097}" type="datetimeFigureOut">
              <a:rPr lang="en-GB" smtClean="0"/>
              <a:t>07/02/2018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3272623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CB8B081-B5B4-4E1D-A124-79CDB32E1097}" type="datetimeFigureOut">
              <a:rPr lang="en-GB" smtClean="0"/>
              <a:t>07/02/2018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2735036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B8B081-B5B4-4E1D-A124-79CDB32E1097}" type="datetimeFigureOut">
              <a:rPr lang="en-GB" smtClean="0"/>
              <a:t>07/02/2018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3649312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B8B081-B5B4-4E1D-A124-79CDB32E1097}" type="datetimeFigureOut">
              <a:rPr lang="en-GB" smtClean="0"/>
              <a:t>07/02/2018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1544846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B8B081-B5B4-4E1D-A124-79CDB32E1097}" type="datetimeFigureOut">
              <a:rPr lang="en-GB" smtClean="0"/>
              <a:t>07/02/2018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ABCA70-63E3-4C73-85B0-9E7F7B0A3971}" type="slidenum">
              <a:rPr lang="en-GB" smtClean="0"/>
              <a:t>‹#›</a:t>
            </a:fld>
            <a:endParaRPr lang="en-GB"/>
          </a:p>
        </p:txBody>
      </p:sp>
    </p:spTree>
    <p:extLst>
      <p:ext uri="{BB962C8B-B14F-4D97-AF65-F5344CB8AC3E}">
        <p14:creationId xmlns:p14="http://schemas.microsoft.com/office/powerpoint/2010/main" val="3441440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B8B081-B5B4-4E1D-A124-79CDB32E1097}" type="datetimeFigureOut">
              <a:rPr lang="en-GB" smtClean="0"/>
              <a:t>07/02/2018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ABCA70-63E3-4C73-85B0-9E7F7B0A3971}" type="slidenum">
              <a:rPr lang="en-GB" smtClean="0"/>
              <a:t>‹#›</a:t>
            </a:fld>
            <a:endParaRPr lang="en-GB"/>
          </a:p>
        </p:txBody>
      </p:sp>
    </p:spTree>
    <p:extLst>
      <p:ext uri="{BB962C8B-B14F-4D97-AF65-F5344CB8AC3E}">
        <p14:creationId xmlns:p14="http://schemas.microsoft.com/office/powerpoint/2010/main" val="2766514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wm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21.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5.png"/></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1.png"/><Relationship Id="rId4" Type="http://schemas.openxmlformats.org/officeDocument/2006/relationships/image" Target="NULL"/></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340.png"/><Relationship Id="rId5" Type="http://schemas.openxmlformats.org/officeDocument/2006/relationships/image" Target="NULL"/><Relationship Id="rId10" Type="http://schemas.openxmlformats.org/officeDocument/2006/relationships/image" Target="../media/image26.png"/><Relationship Id="rId4" Type="http://schemas.openxmlformats.org/officeDocument/2006/relationships/image" Target="../media/image22.png"/><Relationship Id="rId9" Type="http://schemas.openxmlformats.org/officeDocument/2006/relationships/image" Target="../media/image29.png"/></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1.png"/><Relationship Id="rId4" Type="http://schemas.openxmlformats.org/officeDocument/2006/relationships/image" Target="NULL"/></Relationships>
</file>

<file path=ppt/slides/_rels/slide1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1.png"/><Relationship Id="rId4" Type="http://schemas.openxmlformats.org/officeDocument/2006/relationships/image" Target="NUL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recordpool.org.uk/make-the-adder-coun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80.png"/><Relationship Id="rId5" Type="http://schemas.openxmlformats.org/officeDocument/2006/relationships/image" Target="../media/image45.png"/><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160.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060848"/>
            <a:ext cx="9144000" cy="2592288"/>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85800" y="2243108"/>
            <a:ext cx="7772400" cy="1470025"/>
          </a:xfrm>
        </p:spPr>
        <p:txBody>
          <a:bodyPr/>
          <a:lstStyle/>
          <a:p>
            <a:r>
              <a:rPr lang="en-GB" dirty="0" smtClean="0"/>
              <a:t>Ten Years of Making the Adder Count</a:t>
            </a:r>
            <a:endParaRPr lang="en-GB" dirty="0"/>
          </a:p>
        </p:txBody>
      </p:sp>
      <p:sp>
        <p:nvSpPr>
          <p:cNvPr id="3" name="Subtitle 2"/>
          <p:cNvSpPr>
            <a:spLocks noGrp="1"/>
          </p:cNvSpPr>
          <p:nvPr>
            <p:ph type="subTitle" idx="1"/>
          </p:nvPr>
        </p:nvSpPr>
        <p:spPr>
          <a:xfrm>
            <a:off x="0" y="3933056"/>
            <a:ext cx="9144000" cy="720079"/>
          </a:xfrm>
        </p:spPr>
        <p:txBody>
          <a:bodyPr/>
          <a:lstStyle/>
          <a:p>
            <a:r>
              <a:rPr lang="en-GB" dirty="0" smtClean="0">
                <a:solidFill>
                  <a:schemeClr val="tx1"/>
                </a:solidFill>
              </a:rPr>
              <a:t>John Baker &amp; Emma Gardner</a:t>
            </a:r>
            <a:endParaRPr lang="en-GB" dirty="0">
              <a:solidFill>
                <a:schemeClr val="tx1"/>
              </a:solidFill>
            </a:endParaRPr>
          </a:p>
        </p:txBody>
      </p:sp>
      <p:sp>
        <p:nvSpPr>
          <p:cNvPr id="5" name="TextBox 4"/>
          <p:cNvSpPr txBox="1"/>
          <p:nvPr/>
        </p:nvSpPr>
        <p:spPr>
          <a:xfrm>
            <a:off x="5004048" y="377369"/>
            <a:ext cx="3888432" cy="1323439"/>
          </a:xfrm>
          <a:prstGeom prst="rect">
            <a:avLst/>
          </a:prstGeom>
          <a:noFill/>
        </p:spPr>
        <p:txBody>
          <a:bodyPr wrap="square" rtlCol="0">
            <a:spAutoFit/>
          </a:bodyPr>
          <a:lstStyle/>
          <a:p>
            <a:pPr algn="ctr"/>
            <a:r>
              <a:rPr lang="en-GB" sz="4000" b="1" dirty="0"/>
              <a:t>Clark Bradbury Charitable Trust </a:t>
            </a:r>
          </a:p>
        </p:txBody>
      </p:sp>
      <p:pic>
        <p:nvPicPr>
          <p:cNvPr id="1026" name="Picture 2" descr="C:\Users\owner\Documents\Dunwich transferred from old computer\Emma's analysis\110211PatsyWoodTrustlogob&amp;w\110211PatsyWoodTrustlogob&amp;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60648"/>
            <a:ext cx="1710982" cy="150428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owner\Documents\Dunwich transferred from old computer\Emma's analysis\110211PatsyWoodTrustlogob&amp;w\habitat_aid_logo2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37" y="5877272"/>
            <a:ext cx="2448272" cy="69307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descr="NE 4 cm.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6308" y="5013177"/>
            <a:ext cx="1559388" cy="155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 descr="E:\My Documents\Z Logos\ARC logos\ARC logo.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681" y="5063690"/>
            <a:ext cx="3888463" cy="609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C:\Users\owner\Documents\Archive\ARG UK archive\ARG UK Logos\New logos\ARGUKeditedlogo\ARGUKeditedlogo.wmf"/>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51520" y="251020"/>
            <a:ext cx="1296144" cy="15938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C:\Documents and Settings\Me\My Documents\Z Logos\ARG Supporters\Herpetologic logo reduced.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3092" y="5013177"/>
            <a:ext cx="1559388" cy="155938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darg_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978476" y="5010960"/>
            <a:ext cx="1100298" cy="15593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327188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oup 8"/>
          <p:cNvGrpSpPr/>
          <p:nvPr/>
        </p:nvGrpSpPr>
        <p:grpSpPr>
          <a:xfrm>
            <a:off x="4677077" y="2570774"/>
            <a:ext cx="4326350" cy="4326350"/>
            <a:chOff x="4677077" y="2487026"/>
            <a:chExt cx="4326350" cy="4326350"/>
          </a:xfrm>
        </p:grpSpPr>
        <p:pic>
          <p:nvPicPr>
            <p:cNvPr id="3076"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77077" y="2487026"/>
              <a:ext cx="4326350" cy="432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7" name="TextBox 6"/>
                <p:cNvSpPr txBox="1"/>
                <p:nvPr/>
              </p:nvSpPr>
              <p:spPr>
                <a:xfrm>
                  <a:off x="5238637" y="5815010"/>
                  <a:ext cx="3418243"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a:latin typeface="Cambria Math"/>
                                  </a:rPr>
                                </m:ctrlPr>
                              </m:accPr>
                              <m:e>
                                <m:r>
                                  <a:rPr lang="en-GB" sz="1500" i="1">
                                    <a:latin typeface="Cambria Math"/>
                                  </a:rPr>
                                  <m:t>𝑃</m:t>
                                </m:r>
                              </m:e>
                            </m:acc>
                          </m:e>
                          <m:sub>
                            <m:r>
                              <a:rPr lang="en-GB" sz="1500" i="1">
                                <a:latin typeface="Cambria Math"/>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i="1">
                            <a:latin typeface="Cambria Math" panose="02040503050406030204" pitchFamily="18" charset="0"/>
                          </a:rPr>
                          <m:t>0</m:t>
                        </m:r>
                        <m:r>
                          <a:rPr lang="en-GB" sz="1500" b="0" i="1" smtClean="0">
                            <a:latin typeface="Cambria Math" panose="02040503050406030204" pitchFamily="18" charset="0"/>
                          </a:rPr>
                          <m:t>4</m:t>
                        </m:r>
                        <m:r>
                          <a:rPr lang="en-GB" sz="1500" i="1">
                            <a:latin typeface="Cambria Math" panose="02040503050406030204" pitchFamily="18" charset="0"/>
                          </a:rPr>
                          <m:t>±</m:t>
                        </m:r>
                        <m:r>
                          <a:rPr lang="en-GB" sz="1500" b="0" i="1" smtClean="0">
                            <a:latin typeface="Cambria Math" panose="02040503050406030204" pitchFamily="18" charset="0"/>
                          </a:rPr>
                          <m:t>0.02)</m:t>
                        </m:r>
                        <m:r>
                          <a:rPr lang="en-GB" sz="1500" b="0" i="1" smtClean="0">
                            <a:latin typeface="Cambria Math"/>
                          </a:rPr>
                          <m:t>𝑡</m:t>
                        </m:r>
                        <m:r>
                          <a:rPr lang="en-GB" sz="1500" b="0" i="1" smtClean="0">
                            <a:latin typeface="Cambria Math"/>
                          </a:rPr>
                          <m:t>−(90±</m:t>
                        </m:r>
                        <m:r>
                          <a:rPr lang="en-GB" sz="1500" b="0" i="0" smtClean="0">
                            <a:latin typeface="Cambria Math"/>
                          </a:rPr>
                          <m:t>30)</m:t>
                        </m:r>
                      </m:oMath>
                    </m:oMathPara>
                  </a14:m>
                  <a:endParaRPr lang="en-GB"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5238637" y="5815010"/>
                  <a:ext cx="3418243" cy="323165"/>
                </a:xfrm>
                <a:prstGeom prst="rect">
                  <a:avLst/>
                </a:prstGeom>
                <a:blipFill rotWithShape="1">
                  <a:blip r:embed="rId6"/>
                  <a:stretch>
                    <a:fillRect b="-9434"/>
                  </a:stretch>
                </a:blipFill>
              </p:spPr>
              <p:txBody>
                <a:bodyPr/>
                <a:lstStyle/>
                <a:p>
                  <a:r>
                    <a:rPr lang="en-GB">
                      <a:noFill/>
                    </a:rPr>
                    <a:t> </a:t>
                  </a:r>
                </a:p>
              </p:txBody>
            </p:sp>
          </mc:Fallback>
        </mc:AlternateContent>
      </p:grpSp>
      <p:sp>
        <p:nvSpPr>
          <p:cNvPr id="13" name="Title 1"/>
          <p:cNvSpPr>
            <a:spLocks noGrp="1"/>
          </p:cNvSpPr>
          <p:nvPr>
            <p:ph type="title"/>
          </p:nvPr>
        </p:nvSpPr>
        <p:spPr>
          <a:xfrm>
            <a:off x="35496" y="44624"/>
            <a:ext cx="9073008" cy="720080"/>
          </a:xfrm>
        </p:spPr>
        <p:txBody>
          <a:bodyPr>
            <a:normAutofit fontScale="90000"/>
          </a:bodyPr>
          <a:lstStyle/>
          <a:p>
            <a:r>
              <a:rPr lang="en-GB" dirty="0" smtClean="0"/>
              <a:t>Population Trends</a:t>
            </a:r>
            <a:endParaRPr lang="en-GB" dirty="0"/>
          </a:p>
        </p:txBody>
      </p:sp>
      <p:sp>
        <p:nvSpPr>
          <p:cNvPr id="14" name="Title 1"/>
          <p:cNvSpPr txBox="1">
            <a:spLocks/>
          </p:cNvSpPr>
          <p:nvPr/>
        </p:nvSpPr>
        <p:spPr>
          <a:xfrm>
            <a:off x="4572000" y="773832"/>
            <a:ext cx="4536504" cy="5715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Large Populations</a:t>
            </a:r>
            <a:endParaRPr lang="en-GB" sz="3200" dirty="0"/>
          </a:p>
        </p:txBody>
      </p:sp>
      <p:sp>
        <p:nvSpPr>
          <p:cNvPr id="18" name="Title 1"/>
          <p:cNvSpPr txBox="1">
            <a:spLocks/>
          </p:cNvSpPr>
          <p:nvPr/>
        </p:nvSpPr>
        <p:spPr>
          <a:xfrm>
            <a:off x="35496" y="764704"/>
            <a:ext cx="4536504" cy="5806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Small Populations</a:t>
            </a:r>
            <a:endParaRPr lang="en-GB" sz="3200" dirty="0"/>
          </a:p>
        </p:txBody>
      </p:sp>
      <mc:AlternateContent xmlns:mc="http://schemas.openxmlformats.org/markup-compatibility/2006" xmlns:a14="http://schemas.microsoft.com/office/drawing/2010/main">
        <mc:Choice Requires="a14">
          <p:sp>
            <p:nvSpPr>
              <p:cNvPr id="10" name="TextBox 9"/>
              <p:cNvSpPr txBox="1"/>
              <p:nvPr/>
            </p:nvSpPr>
            <p:spPr>
              <a:xfrm>
                <a:off x="245650" y="1345332"/>
                <a:ext cx="4188204"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b="0" i="1" smtClean="0">
                        <a:latin typeface="Cambria Math"/>
                        <a:ea typeface="Cambria Math"/>
                      </a:rPr>
                      <m:t>≤10</m:t>
                    </m:r>
                  </m:oMath>
                </a14:m>
                <a:r>
                  <a:rPr lang="en-GB" dirty="0" smtClean="0"/>
                  <a:t> </a:t>
                </a:r>
              </a:p>
              <a:p>
                <a:pPr marL="285750" indent="-285750">
                  <a:buFont typeface="Arial" panose="020B0604020202020204" pitchFamily="34" charset="0"/>
                  <a:buChar char="•"/>
                </a:pPr>
                <a:r>
                  <a:rPr lang="en-GB" dirty="0" smtClean="0"/>
                  <a:t>117 sites with </a:t>
                </a:r>
                <a14:m>
                  <m:oMath xmlns:m="http://schemas.openxmlformats.org/officeDocument/2006/math">
                    <m:r>
                      <a:rPr lang="en-GB" i="1">
                        <a:latin typeface="Cambria Math"/>
                        <a:ea typeface="Cambria Math"/>
                      </a:rPr>
                      <m:t>≥3</m:t>
                    </m:r>
                  </m:oMath>
                </a14:m>
                <a:r>
                  <a:rPr lang="en-GB" dirty="0"/>
                  <a:t>yrs</a:t>
                </a:r>
                <a:r>
                  <a:rPr lang="en-GB" dirty="0" smtClean="0"/>
                  <a:t> of data. </a:t>
                </a:r>
              </a:p>
              <a:p>
                <a:pPr marL="285750" indent="-285750">
                  <a:buFont typeface="Arial" panose="020B0604020202020204" pitchFamily="34" charset="0"/>
                  <a:buChar char="•"/>
                </a:pPr>
                <a:r>
                  <a:rPr lang="en-GB" dirty="0" smtClean="0"/>
                  <a:t>Mean normalised peak count shows </a:t>
                </a:r>
                <a:r>
                  <a:rPr lang="en-GB" b="1" dirty="0" smtClean="0">
                    <a:solidFill>
                      <a:srgbClr val="FF6600"/>
                    </a:solidFill>
                  </a:rPr>
                  <a:t>significant decline </a:t>
                </a:r>
                <a:r>
                  <a:rPr lang="en-GB" dirty="0"/>
                  <a:t>(</a:t>
                </a:r>
                <a:r>
                  <a:rPr lang="en-GB" dirty="0" smtClean="0"/>
                  <a:t>P&lt;0.01).  </a:t>
                </a:r>
              </a:p>
              <a:p>
                <a:pPr marL="285750" indent="-285750">
                  <a:buFont typeface="Arial" panose="020B0604020202020204" pitchFamily="34" charset="0"/>
                  <a:buChar char="•"/>
                </a:pPr>
                <a:r>
                  <a:rPr lang="en-GB" dirty="0" smtClean="0"/>
                  <a:t>12/117 = 10% sites potentially died out.</a:t>
                </a:r>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45650" y="1345332"/>
                <a:ext cx="4188204" cy="1754326"/>
              </a:xfrm>
              <a:prstGeom prst="rect">
                <a:avLst/>
              </a:prstGeom>
              <a:blipFill rotWithShape="1">
                <a:blip r:embed="rId7"/>
                <a:stretch>
                  <a:fillRect l="-873" t="-1742" r="-728" b="-48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788024" y="1340768"/>
                <a:ext cx="3927371"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r>
                      <a:rPr lang="en-GB" b="0" i="0" smtClean="0">
                        <a:latin typeface="Cambria Math"/>
                        <a:ea typeface="Cambria Math"/>
                      </a:rPr>
                      <m:t>10</m:t>
                    </m:r>
                    <m:r>
                      <a:rPr lang="en-GB" i="1" smtClean="0">
                        <a:latin typeface="Cambria Math"/>
                        <a:ea typeface="Cambria Math"/>
                      </a:rPr>
                      <m:t>&lt;</m:t>
                    </m:r>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i="1">
                        <a:latin typeface="Cambria Math"/>
                        <a:ea typeface="Cambria Math"/>
                      </a:rPr>
                      <m:t>≤</m:t>
                    </m:r>
                    <m:r>
                      <a:rPr lang="en-GB" b="0" i="1" smtClean="0">
                        <a:latin typeface="Cambria Math"/>
                        <a:ea typeface="Cambria Math"/>
                      </a:rPr>
                      <m:t>25</m:t>
                    </m:r>
                    <m:r>
                      <a:rPr lang="en-GB" b="0" i="0" smtClean="0">
                        <a:latin typeface="Cambria Math"/>
                        <a:ea typeface="Cambria Math"/>
                      </a:rPr>
                      <m:t> </m:t>
                    </m:r>
                  </m:oMath>
                </a14:m>
                <a:endParaRPr lang="en-GB" b="0" dirty="0" smtClean="0">
                  <a:ea typeface="Cambria Math"/>
                </a:endParaRPr>
              </a:p>
              <a:p>
                <a:pPr marL="285750" indent="-285750">
                  <a:buFont typeface="Arial" panose="020B0604020202020204" pitchFamily="34" charset="0"/>
                  <a:buChar char="•"/>
                </a:pPr>
                <a:r>
                  <a:rPr lang="en-GB" dirty="0"/>
                  <a:t>9</a:t>
                </a:r>
                <a:r>
                  <a:rPr lang="en-GB" dirty="0" smtClean="0"/>
                  <a:t> sites with </a:t>
                </a:r>
                <a14:m>
                  <m:oMath xmlns:m="http://schemas.openxmlformats.org/officeDocument/2006/math">
                    <m:r>
                      <a:rPr lang="en-GB" i="1" smtClean="0">
                        <a:latin typeface="Cambria Math"/>
                        <a:ea typeface="Cambria Math"/>
                      </a:rPr>
                      <m:t>≥</m:t>
                    </m:r>
                    <m:r>
                      <a:rPr lang="en-GB" b="0" i="1" smtClean="0">
                        <a:latin typeface="Cambria Math"/>
                        <a:ea typeface="Cambria Math"/>
                      </a:rPr>
                      <m:t>3</m:t>
                    </m:r>
                  </m:oMath>
                </a14:m>
                <a:r>
                  <a:rPr lang="en-GB" dirty="0" smtClean="0"/>
                  <a:t>yrs of data</a:t>
                </a:r>
              </a:p>
              <a:p>
                <a:pPr marL="285750" indent="-285750">
                  <a:buFont typeface="Arial" panose="020B0604020202020204" pitchFamily="34" charset="0"/>
                  <a:buChar char="•"/>
                </a:pPr>
                <a:r>
                  <a:rPr lang="en-GB" dirty="0"/>
                  <a:t>Mean normalised peak count shows</a:t>
                </a:r>
                <a:r>
                  <a:rPr lang="en-GB" dirty="0" smtClean="0"/>
                  <a:t> </a:t>
                </a:r>
                <a:r>
                  <a:rPr lang="en-GB" b="1" dirty="0" smtClean="0">
                    <a:solidFill>
                      <a:srgbClr val="FF6600"/>
                    </a:solidFill>
                  </a:rPr>
                  <a:t>significant increase </a:t>
                </a:r>
                <a:r>
                  <a:rPr lang="en-GB" dirty="0" smtClean="0"/>
                  <a:t>(P&lt;0.05).</a:t>
                </a:r>
              </a:p>
            </p:txBody>
          </p:sp>
        </mc:Choice>
        <mc:Fallback xmlns="">
          <p:sp>
            <p:nvSpPr>
              <p:cNvPr id="20" name="TextBox 19"/>
              <p:cNvSpPr txBox="1">
                <a:spLocks noRot="1" noChangeAspect="1" noMove="1" noResize="1" noEditPoints="1" noAdjustHandles="1" noChangeArrowheads="1" noChangeShapeType="1" noTextEdit="1"/>
              </p:cNvSpPr>
              <p:nvPr/>
            </p:nvSpPr>
            <p:spPr>
              <a:xfrm>
                <a:off x="4788024" y="1340768"/>
                <a:ext cx="3927371" cy="1477328"/>
              </a:xfrm>
              <a:prstGeom prst="rect">
                <a:avLst/>
              </a:prstGeom>
              <a:blipFill rotWithShape="1">
                <a:blip r:embed="rId8"/>
                <a:stretch>
                  <a:fillRect l="-930" t="-2066" b="-5785"/>
                </a:stretch>
              </a:blipFill>
            </p:spPr>
            <p:txBody>
              <a:bodyPr/>
              <a:lstStyle/>
              <a:p>
                <a:r>
                  <a:rPr lang="en-GB">
                    <a:noFill/>
                  </a:rPr>
                  <a:t> </a:t>
                </a:r>
              </a:p>
            </p:txBody>
          </p:sp>
        </mc:Fallback>
      </mc:AlternateContent>
      <p:cxnSp>
        <p:nvCxnSpPr>
          <p:cNvPr id="3" name="Straight Connector 2"/>
          <p:cNvCxnSpPr/>
          <p:nvPr/>
        </p:nvCxnSpPr>
        <p:spPr>
          <a:xfrm>
            <a:off x="4572000" y="773832"/>
            <a:ext cx="0" cy="60841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245650" y="1988840"/>
            <a:ext cx="4188204" cy="1020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01493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107504" y="2564904"/>
            <a:ext cx="4326350" cy="4326350"/>
            <a:chOff x="173642" y="2487026"/>
            <a:chExt cx="4326350" cy="4326350"/>
          </a:xfrm>
        </p:grpSpPr>
        <p:pic>
          <p:nvPicPr>
            <p:cNvPr id="3077"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3642" y="2487026"/>
              <a:ext cx="4326350" cy="432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2" name="TextBox 11"/>
                <p:cNvSpPr txBox="1"/>
                <p:nvPr/>
              </p:nvSpPr>
              <p:spPr>
                <a:xfrm>
                  <a:off x="642210" y="5820880"/>
                  <a:ext cx="3668312"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smtClean="0">
                                    <a:latin typeface="Cambria Math"/>
                                  </a:rPr>
                                </m:ctrlPr>
                              </m:accPr>
                              <m:e>
                                <m:r>
                                  <a:rPr lang="en-GB" sz="1500" b="0" i="1" smtClean="0">
                                    <a:latin typeface="Cambria Math" panose="02040503050406030204" pitchFamily="18" charset="0"/>
                                  </a:rPr>
                                  <m:t>𝑃</m:t>
                                </m:r>
                              </m:e>
                            </m:acc>
                          </m:e>
                          <m:sub>
                            <m:r>
                              <a:rPr lang="en-GB" sz="1500" b="0" i="1" smtClean="0">
                                <a:latin typeface="Cambria Math" panose="02040503050406030204" pitchFamily="18" charset="0"/>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b="0" i="1" smtClean="0">
                            <a:latin typeface="Cambria Math" panose="02040503050406030204" pitchFamily="18" charset="0"/>
                          </a:rPr>
                          <m:t>05±0.0</m:t>
                        </m:r>
                        <m:r>
                          <a:rPr lang="en-GB" sz="1500" b="0" i="1" smtClean="0">
                            <a:latin typeface="Cambria Math"/>
                          </a:rPr>
                          <m:t>1</m:t>
                        </m:r>
                        <m:r>
                          <a:rPr lang="en-GB" sz="1500" b="0" i="1" smtClean="0">
                            <a:latin typeface="Cambria Math" panose="02040503050406030204" pitchFamily="18" charset="0"/>
                          </a:rPr>
                          <m:t>)</m:t>
                        </m:r>
                        <m:r>
                          <a:rPr lang="en-GB" sz="1500" b="0" i="1" smtClean="0">
                            <a:latin typeface="Cambria Math"/>
                          </a:rPr>
                          <m:t>𝑡</m:t>
                        </m:r>
                        <m:r>
                          <a:rPr lang="en-GB" sz="1500" b="0" i="1" smtClean="0">
                            <a:latin typeface="Cambria Math"/>
                          </a:rPr>
                          <m:t>+(100±</m:t>
                        </m:r>
                        <m:r>
                          <a:rPr lang="en-GB" sz="1500" b="0" i="0" smtClean="0">
                            <a:latin typeface="Cambria Math"/>
                          </a:rPr>
                          <m:t>2</m:t>
                        </m:r>
                        <m:r>
                          <a:rPr lang="en-GB" sz="1500" b="0" i="0" smtClean="0">
                            <a:latin typeface="Cambria Math" panose="02040503050406030204" pitchFamily="18" charset="0"/>
                          </a:rPr>
                          <m:t>0)</m:t>
                        </m:r>
                      </m:oMath>
                    </m:oMathPara>
                  </a14:m>
                  <a:endParaRPr lang="en-GB" sz="1500" dirty="0"/>
                </a:p>
              </p:txBody>
            </p:sp>
          </mc:Choice>
          <mc:Fallback xmlns="">
            <p:sp>
              <p:nvSpPr>
                <p:cNvPr id="12" name="TextBox 11"/>
                <p:cNvSpPr txBox="1">
                  <a:spLocks noRot="1" noChangeAspect="1" noMove="1" noResize="1" noEditPoints="1" noAdjustHandles="1" noChangeArrowheads="1" noChangeShapeType="1" noTextEdit="1"/>
                </p:cNvSpPr>
                <p:nvPr/>
              </p:nvSpPr>
              <p:spPr>
                <a:xfrm>
                  <a:off x="642210" y="5820880"/>
                  <a:ext cx="3668312" cy="323165"/>
                </a:xfrm>
                <a:prstGeom prst="rect">
                  <a:avLst/>
                </a:prstGeom>
                <a:blipFill rotWithShape="1">
                  <a:blip r:embed="rId4"/>
                  <a:stretch>
                    <a:fillRect b="-9434"/>
                  </a:stretch>
                </a:blipFill>
              </p:spPr>
              <p:txBody>
                <a:bodyPr/>
                <a:lstStyle/>
                <a:p>
                  <a:r>
                    <a:rPr lang="en-GB">
                      <a:noFill/>
                    </a:rPr>
                    <a:t> </a:t>
                  </a:r>
                </a:p>
              </p:txBody>
            </p:sp>
          </mc:Fallback>
        </mc:AlternateContent>
      </p:grpSp>
      <p:grpSp>
        <p:nvGrpSpPr>
          <p:cNvPr id="9" name="Group 8"/>
          <p:cNvGrpSpPr/>
          <p:nvPr/>
        </p:nvGrpSpPr>
        <p:grpSpPr>
          <a:xfrm>
            <a:off x="4677077" y="2570774"/>
            <a:ext cx="4326350" cy="4326350"/>
            <a:chOff x="4677077" y="2487026"/>
            <a:chExt cx="4326350" cy="4326350"/>
          </a:xfrm>
        </p:grpSpPr>
        <p:pic>
          <p:nvPicPr>
            <p:cNvPr id="3076"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77077" y="2487026"/>
              <a:ext cx="4326350" cy="432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7" name="TextBox 6"/>
                <p:cNvSpPr txBox="1"/>
                <p:nvPr/>
              </p:nvSpPr>
              <p:spPr>
                <a:xfrm>
                  <a:off x="5238637" y="5815010"/>
                  <a:ext cx="3418243"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a:latin typeface="Cambria Math"/>
                                  </a:rPr>
                                </m:ctrlPr>
                              </m:accPr>
                              <m:e>
                                <m:r>
                                  <a:rPr lang="en-GB" sz="1500" i="1">
                                    <a:latin typeface="Cambria Math"/>
                                  </a:rPr>
                                  <m:t>𝑃</m:t>
                                </m:r>
                              </m:e>
                            </m:acc>
                          </m:e>
                          <m:sub>
                            <m:r>
                              <a:rPr lang="en-GB" sz="1500" i="1">
                                <a:latin typeface="Cambria Math"/>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i="1">
                            <a:latin typeface="Cambria Math" panose="02040503050406030204" pitchFamily="18" charset="0"/>
                          </a:rPr>
                          <m:t>0</m:t>
                        </m:r>
                        <m:r>
                          <a:rPr lang="en-GB" sz="1500" b="0" i="1" smtClean="0">
                            <a:latin typeface="Cambria Math" panose="02040503050406030204" pitchFamily="18" charset="0"/>
                          </a:rPr>
                          <m:t>4</m:t>
                        </m:r>
                        <m:r>
                          <a:rPr lang="en-GB" sz="1500" i="1">
                            <a:latin typeface="Cambria Math" panose="02040503050406030204" pitchFamily="18" charset="0"/>
                          </a:rPr>
                          <m:t>±</m:t>
                        </m:r>
                        <m:r>
                          <a:rPr lang="en-GB" sz="1500" b="0" i="1" smtClean="0">
                            <a:latin typeface="Cambria Math" panose="02040503050406030204" pitchFamily="18" charset="0"/>
                          </a:rPr>
                          <m:t>0.02)</m:t>
                        </m:r>
                        <m:r>
                          <a:rPr lang="en-GB" sz="1500" b="0" i="1" smtClean="0">
                            <a:latin typeface="Cambria Math"/>
                          </a:rPr>
                          <m:t>𝑡</m:t>
                        </m:r>
                        <m:r>
                          <a:rPr lang="en-GB" sz="1500" b="0" i="1" smtClean="0">
                            <a:latin typeface="Cambria Math"/>
                          </a:rPr>
                          <m:t>−(90±30)</m:t>
                        </m:r>
                      </m:oMath>
                    </m:oMathPara>
                  </a14:m>
                  <a:endParaRPr lang="en-GB"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5238637" y="5815010"/>
                  <a:ext cx="3418243" cy="323165"/>
                </a:xfrm>
                <a:prstGeom prst="rect">
                  <a:avLst/>
                </a:prstGeom>
                <a:blipFill rotWithShape="1">
                  <a:blip r:embed="rId6"/>
                  <a:stretch>
                    <a:fillRect b="-9434"/>
                  </a:stretch>
                </a:blipFill>
              </p:spPr>
              <p:txBody>
                <a:bodyPr/>
                <a:lstStyle/>
                <a:p>
                  <a:r>
                    <a:rPr lang="en-GB">
                      <a:noFill/>
                    </a:rPr>
                    <a:t> </a:t>
                  </a:r>
                </a:p>
              </p:txBody>
            </p:sp>
          </mc:Fallback>
        </mc:AlternateContent>
      </p:grpSp>
      <p:sp>
        <p:nvSpPr>
          <p:cNvPr id="13" name="Title 1"/>
          <p:cNvSpPr>
            <a:spLocks noGrp="1"/>
          </p:cNvSpPr>
          <p:nvPr>
            <p:ph type="title"/>
          </p:nvPr>
        </p:nvSpPr>
        <p:spPr>
          <a:xfrm>
            <a:off x="35496" y="44624"/>
            <a:ext cx="9073008" cy="720080"/>
          </a:xfrm>
        </p:spPr>
        <p:txBody>
          <a:bodyPr>
            <a:normAutofit fontScale="90000"/>
          </a:bodyPr>
          <a:lstStyle/>
          <a:p>
            <a:r>
              <a:rPr lang="en-GB" dirty="0" smtClean="0"/>
              <a:t>Population Trends</a:t>
            </a:r>
            <a:endParaRPr lang="en-GB" dirty="0"/>
          </a:p>
        </p:txBody>
      </p:sp>
      <p:sp>
        <p:nvSpPr>
          <p:cNvPr id="14" name="Title 1"/>
          <p:cNvSpPr txBox="1">
            <a:spLocks/>
          </p:cNvSpPr>
          <p:nvPr/>
        </p:nvSpPr>
        <p:spPr>
          <a:xfrm>
            <a:off x="4572000" y="773832"/>
            <a:ext cx="4536504" cy="5715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Large Populations</a:t>
            </a:r>
            <a:endParaRPr lang="en-GB" sz="3200" dirty="0"/>
          </a:p>
        </p:txBody>
      </p:sp>
      <p:sp>
        <p:nvSpPr>
          <p:cNvPr id="18" name="Title 1"/>
          <p:cNvSpPr txBox="1">
            <a:spLocks/>
          </p:cNvSpPr>
          <p:nvPr/>
        </p:nvSpPr>
        <p:spPr>
          <a:xfrm>
            <a:off x="35496" y="764704"/>
            <a:ext cx="4536504" cy="5806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Small Populations</a:t>
            </a:r>
            <a:endParaRPr lang="en-GB" sz="3200" dirty="0"/>
          </a:p>
        </p:txBody>
      </p:sp>
      <mc:AlternateContent xmlns:mc="http://schemas.openxmlformats.org/markup-compatibility/2006" xmlns:a14="http://schemas.microsoft.com/office/drawing/2010/main">
        <mc:Choice Requires="a14">
          <p:sp>
            <p:nvSpPr>
              <p:cNvPr id="10" name="TextBox 9"/>
              <p:cNvSpPr txBox="1"/>
              <p:nvPr/>
            </p:nvSpPr>
            <p:spPr>
              <a:xfrm>
                <a:off x="245650" y="1345332"/>
                <a:ext cx="4188204"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b="0" i="1" smtClean="0">
                        <a:latin typeface="Cambria Math"/>
                        <a:ea typeface="Cambria Math"/>
                      </a:rPr>
                      <m:t>≤10</m:t>
                    </m:r>
                  </m:oMath>
                </a14:m>
                <a:r>
                  <a:rPr lang="en-GB" dirty="0" smtClean="0"/>
                  <a:t> </a:t>
                </a:r>
              </a:p>
              <a:p>
                <a:pPr marL="285750" indent="-285750">
                  <a:buFont typeface="Arial" panose="020B0604020202020204" pitchFamily="34" charset="0"/>
                  <a:buChar char="•"/>
                </a:pPr>
                <a:r>
                  <a:rPr lang="en-GB" dirty="0" smtClean="0"/>
                  <a:t>117 sites with </a:t>
                </a:r>
                <a14:m>
                  <m:oMath xmlns:m="http://schemas.openxmlformats.org/officeDocument/2006/math">
                    <m:r>
                      <a:rPr lang="en-GB" i="1">
                        <a:latin typeface="Cambria Math"/>
                        <a:ea typeface="Cambria Math"/>
                      </a:rPr>
                      <m:t>≥3</m:t>
                    </m:r>
                  </m:oMath>
                </a14:m>
                <a:r>
                  <a:rPr lang="en-GB" dirty="0"/>
                  <a:t>yrs</a:t>
                </a:r>
                <a:r>
                  <a:rPr lang="en-GB" dirty="0" smtClean="0"/>
                  <a:t> of data. </a:t>
                </a:r>
              </a:p>
              <a:p>
                <a:pPr marL="285750" indent="-285750">
                  <a:buFont typeface="Arial" panose="020B0604020202020204" pitchFamily="34" charset="0"/>
                  <a:buChar char="•"/>
                </a:pPr>
                <a:r>
                  <a:rPr lang="en-GB" dirty="0" smtClean="0"/>
                  <a:t>Mean normalised peak count shows </a:t>
                </a:r>
                <a:r>
                  <a:rPr lang="en-GB" b="1" dirty="0" smtClean="0">
                    <a:solidFill>
                      <a:srgbClr val="FF6600"/>
                    </a:solidFill>
                  </a:rPr>
                  <a:t>significant decline </a:t>
                </a:r>
                <a:r>
                  <a:rPr lang="en-GB" dirty="0"/>
                  <a:t>(</a:t>
                </a:r>
                <a:r>
                  <a:rPr lang="en-GB" dirty="0" smtClean="0"/>
                  <a:t>P&lt;0.01).  </a:t>
                </a:r>
              </a:p>
              <a:p>
                <a:pPr marL="285750" indent="-285750">
                  <a:buFont typeface="Arial" panose="020B0604020202020204" pitchFamily="34" charset="0"/>
                  <a:buChar char="•"/>
                </a:pPr>
                <a:r>
                  <a:rPr lang="en-GB" dirty="0" smtClean="0"/>
                  <a:t>12/117 = 10% sites potentially died out.</a:t>
                </a:r>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45650" y="1345332"/>
                <a:ext cx="4188204" cy="1754326"/>
              </a:xfrm>
              <a:prstGeom prst="rect">
                <a:avLst/>
              </a:prstGeom>
              <a:blipFill rotWithShape="1">
                <a:blip r:embed="rId7"/>
                <a:stretch>
                  <a:fillRect l="-873" t="-1742" r="-728" b="-48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788024" y="1340768"/>
                <a:ext cx="3927371"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r>
                      <a:rPr lang="en-GB" b="0" i="0" smtClean="0">
                        <a:latin typeface="Cambria Math"/>
                        <a:ea typeface="Cambria Math"/>
                      </a:rPr>
                      <m:t>10</m:t>
                    </m:r>
                    <m:r>
                      <a:rPr lang="en-GB" i="1" smtClean="0">
                        <a:latin typeface="Cambria Math"/>
                        <a:ea typeface="Cambria Math"/>
                      </a:rPr>
                      <m:t>&lt;</m:t>
                    </m:r>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i="1">
                        <a:latin typeface="Cambria Math"/>
                        <a:ea typeface="Cambria Math"/>
                      </a:rPr>
                      <m:t>≤</m:t>
                    </m:r>
                    <m:r>
                      <a:rPr lang="en-GB" b="0" i="1" smtClean="0">
                        <a:latin typeface="Cambria Math"/>
                        <a:ea typeface="Cambria Math"/>
                      </a:rPr>
                      <m:t>25</m:t>
                    </m:r>
                    <m:r>
                      <a:rPr lang="en-GB" b="0" i="0" smtClean="0">
                        <a:latin typeface="Cambria Math"/>
                        <a:ea typeface="Cambria Math"/>
                      </a:rPr>
                      <m:t> </m:t>
                    </m:r>
                  </m:oMath>
                </a14:m>
                <a:endParaRPr lang="en-GB" b="0" dirty="0" smtClean="0">
                  <a:ea typeface="Cambria Math"/>
                </a:endParaRPr>
              </a:p>
              <a:p>
                <a:pPr marL="285750" indent="-285750">
                  <a:buFont typeface="Arial" panose="020B0604020202020204" pitchFamily="34" charset="0"/>
                  <a:buChar char="•"/>
                </a:pPr>
                <a:r>
                  <a:rPr lang="en-GB" dirty="0"/>
                  <a:t>9</a:t>
                </a:r>
                <a:r>
                  <a:rPr lang="en-GB" dirty="0" smtClean="0"/>
                  <a:t> sites with </a:t>
                </a:r>
                <a14:m>
                  <m:oMath xmlns:m="http://schemas.openxmlformats.org/officeDocument/2006/math">
                    <m:r>
                      <a:rPr lang="en-GB" i="1" smtClean="0">
                        <a:latin typeface="Cambria Math"/>
                        <a:ea typeface="Cambria Math"/>
                      </a:rPr>
                      <m:t>≥</m:t>
                    </m:r>
                    <m:r>
                      <a:rPr lang="en-GB" b="0" i="1" smtClean="0">
                        <a:latin typeface="Cambria Math"/>
                        <a:ea typeface="Cambria Math"/>
                      </a:rPr>
                      <m:t>3</m:t>
                    </m:r>
                  </m:oMath>
                </a14:m>
                <a:r>
                  <a:rPr lang="en-GB" dirty="0" smtClean="0"/>
                  <a:t>yrs of data</a:t>
                </a:r>
              </a:p>
              <a:p>
                <a:pPr marL="285750" indent="-285750">
                  <a:buFont typeface="Arial" panose="020B0604020202020204" pitchFamily="34" charset="0"/>
                  <a:buChar char="•"/>
                </a:pPr>
                <a:r>
                  <a:rPr lang="en-GB" dirty="0"/>
                  <a:t>Mean normalised peak count shows</a:t>
                </a:r>
                <a:r>
                  <a:rPr lang="en-GB" dirty="0" smtClean="0"/>
                  <a:t> </a:t>
                </a:r>
                <a:r>
                  <a:rPr lang="en-GB" b="1" dirty="0" smtClean="0">
                    <a:solidFill>
                      <a:srgbClr val="FF6600"/>
                    </a:solidFill>
                  </a:rPr>
                  <a:t>significant increase </a:t>
                </a:r>
                <a:r>
                  <a:rPr lang="en-GB" dirty="0" smtClean="0"/>
                  <a:t>(P&lt;0.05).</a:t>
                </a:r>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4788024" y="1340768"/>
                <a:ext cx="3927371" cy="1477328"/>
              </a:xfrm>
              <a:prstGeom prst="rect">
                <a:avLst/>
              </a:prstGeom>
              <a:blipFill rotWithShape="1">
                <a:blip r:embed="rId8"/>
                <a:stretch>
                  <a:fillRect l="-930" t="-2066" b="-5785"/>
                </a:stretch>
              </a:blipFill>
            </p:spPr>
            <p:txBody>
              <a:bodyPr/>
              <a:lstStyle/>
              <a:p>
                <a:r>
                  <a:rPr lang="en-GB">
                    <a:noFill/>
                  </a:rPr>
                  <a:t> </a:t>
                </a:r>
              </a:p>
            </p:txBody>
          </p:sp>
        </mc:Fallback>
      </mc:AlternateContent>
      <p:cxnSp>
        <p:nvCxnSpPr>
          <p:cNvPr id="3" name="Straight Connector 2"/>
          <p:cNvCxnSpPr/>
          <p:nvPr/>
        </p:nvCxnSpPr>
        <p:spPr>
          <a:xfrm>
            <a:off x="4572000" y="773832"/>
            <a:ext cx="0" cy="60841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30958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6751708" y="2566800"/>
            <a:ext cx="2251719" cy="4327200"/>
            <a:chOff x="6751708" y="2566800"/>
            <a:chExt cx="2251719" cy="4327200"/>
          </a:xfrm>
        </p:grpSpPr>
        <p:pic>
          <p:nvPicPr>
            <p:cNvPr id="1029" name="Picture 5"/>
            <p:cNvPicPr>
              <a:picLocks noChangeAspect="1" noChangeArrowheads="1"/>
            </p:cNvPicPr>
            <p:nvPr/>
          </p:nvPicPr>
          <p:blipFill rotWithShape="1">
            <a:blip r:embed="rId3">
              <a:extLst>
                <a:ext uri="{28A0092B-C50C-407E-A947-70E740481C1C}">
                  <a14:useLocalDpi xmlns:a14="http://schemas.microsoft.com/office/drawing/2010/main"/>
                </a:ext>
              </a:extLst>
            </a:blip>
            <a:srcRect l="15264" r="32700"/>
            <a:stretch/>
          </p:blipFill>
          <p:spPr bwMode="auto">
            <a:xfrm>
              <a:off x="6751708" y="2566800"/>
              <a:ext cx="2251719" cy="432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Rectangle 29"/>
            <p:cNvSpPr/>
            <p:nvPr/>
          </p:nvSpPr>
          <p:spPr>
            <a:xfrm>
              <a:off x="8172400" y="6561594"/>
              <a:ext cx="390932" cy="232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Rectangle 18"/>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itle 1"/>
          <p:cNvSpPr>
            <a:spLocks noGrp="1"/>
          </p:cNvSpPr>
          <p:nvPr>
            <p:ph type="title"/>
          </p:nvPr>
        </p:nvSpPr>
        <p:spPr>
          <a:xfrm>
            <a:off x="35496" y="44624"/>
            <a:ext cx="9073008" cy="720080"/>
          </a:xfrm>
        </p:spPr>
        <p:txBody>
          <a:bodyPr>
            <a:normAutofit fontScale="90000"/>
          </a:bodyPr>
          <a:lstStyle/>
          <a:p>
            <a:r>
              <a:rPr lang="en-GB" dirty="0" smtClean="0"/>
              <a:t>Population Trends</a:t>
            </a:r>
            <a:endParaRPr lang="en-GB" dirty="0"/>
          </a:p>
        </p:txBody>
      </p:sp>
      <p:sp>
        <p:nvSpPr>
          <p:cNvPr id="14" name="Title 1"/>
          <p:cNvSpPr txBox="1">
            <a:spLocks/>
          </p:cNvSpPr>
          <p:nvPr/>
        </p:nvSpPr>
        <p:spPr>
          <a:xfrm>
            <a:off x="4572000" y="773832"/>
            <a:ext cx="4536504" cy="5715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Large Populations</a:t>
            </a:r>
            <a:endParaRPr lang="en-GB" sz="3200" dirty="0"/>
          </a:p>
        </p:txBody>
      </p:sp>
      <p:sp>
        <p:nvSpPr>
          <p:cNvPr id="18" name="Title 1"/>
          <p:cNvSpPr txBox="1">
            <a:spLocks/>
          </p:cNvSpPr>
          <p:nvPr/>
        </p:nvSpPr>
        <p:spPr>
          <a:xfrm>
            <a:off x="35496" y="764704"/>
            <a:ext cx="4536504" cy="5806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Small Populations</a:t>
            </a:r>
            <a:endParaRPr lang="en-GB" sz="3200" dirty="0"/>
          </a:p>
        </p:txBody>
      </p:sp>
      <p:pic>
        <p:nvPicPr>
          <p:cNvPr id="1030" name="Picture 6"/>
          <p:cNvPicPr>
            <a:picLocks noChangeAspect="1" noChangeArrowheads="1"/>
          </p:cNvPicPr>
          <p:nvPr/>
        </p:nvPicPr>
        <p:blipFill rotWithShape="1">
          <a:blip r:embed="rId3">
            <a:extLst>
              <a:ext uri="{28A0092B-C50C-407E-A947-70E740481C1C}">
                <a14:useLocalDpi xmlns:a14="http://schemas.microsoft.com/office/drawing/2010/main"/>
              </a:ext>
            </a:extLst>
          </a:blip>
          <a:srcRect l="93382" r="2508" b="13512"/>
          <a:stretch/>
        </p:blipFill>
        <p:spPr bwMode="auto">
          <a:xfrm>
            <a:off x="8966135" y="2566800"/>
            <a:ext cx="177865" cy="3742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6" name="Group 15"/>
          <p:cNvGrpSpPr/>
          <p:nvPr/>
        </p:nvGrpSpPr>
        <p:grpSpPr>
          <a:xfrm>
            <a:off x="107504" y="2564904"/>
            <a:ext cx="4136880" cy="4326350"/>
            <a:chOff x="107504" y="2564904"/>
            <a:chExt cx="4136880" cy="4326350"/>
          </a:xfrm>
        </p:grpSpPr>
        <p:grpSp>
          <p:nvGrpSpPr>
            <p:cNvPr id="8" name="Group 7"/>
            <p:cNvGrpSpPr/>
            <p:nvPr/>
          </p:nvGrpSpPr>
          <p:grpSpPr>
            <a:xfrm>
              <a:off x="107504" y="2564904"/>
              <a:ext cx="4136880" cy="4326350"/>
              <a:chOff x="173642" y="2487026"/>
              <a:chExt cx="4136880" cy="4326350"/>
            </a:xfrm>
          </p:grpSpPr>
          <p:pic>
            <p:nvPicPr>
              <p:cNvPr id="3077" name="Picture 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r="6902"/>
              <a:stretch/>
            </p:blipFill>
            <p:spPr bwMode="auto">
              <a:xfrm>
                <a:off x="173642" y="2487026"/>
                <a:ext cx="4027768" cy="432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2" name="TextBox 11"/>
                  <p:cNvSpPr txBox="1"/>
                  <p:nvPr/>
                </p:nvSpPr>
                <p:spPr>
                  <a:xfrm>
                    <a:off x="642210" y="5820880"/>
                    <a:ext cx="3668312"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smtClean="0">
                                      <a:latin typeface="Cambria Math"/>
                                    </a:rPr>
                                  </m:ctrlPr>
                                </m:accPr>
                                <m:e>
                                  <m:r>
                                    <a:rPr lang="en-GB" sz="1500" b="0" i="1" smtClean="0">
                                      <a:latin typeface="Cambria Math" panose="02040503050406030204" pitchFamily="18" charset="0"/>
                                    </a:rPr>
                                    <m:t>𝑃</m:t>
                                  </m:r>
                                </m:e>
                              </m:acc>
                            </m:e>
                            <m:sub>
                              <m:r>
                                <a:rPr lang="en-GB" sz="1500" b="0" i="1" smtClean="0">
                                  <a:latin typeface="Cambria Math" panose="02040503050406030204" pitchFamily="18" charset="0"/>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b="0" i="1" smtClean="0">
                              <a:latin typeface="Cambria Math" panose="02040503050406030204" pitchFamily="18" charset="0"/>
                            </a:rPr>
                            <m:t>05±0.0</m:t>
                          </m:r>
                          <m:r>
                            <a:rPr lang="en-GB" sz="1500" b="0" i="1" smtClean="0">
                              <a:latin typeface="Cambria Math"/>
                            </a:rPr>
                            <m:t>1</m:t>
                          </m:r>
                          <m:r>
                            <a:rPr lang="en-GB" sz="1500" b="0" i="1" smtClean="0">
                              <a:latin typeface="Cambria Math" panose="02040503050406030204" pitchFamily="18" charset="0"/>
                            </a:rPr>
                            <m:t>)</m:t>
                          </m:r>
                          <m:r>
                            <a:rPr lang="en-GB" sz="1500" b="0" i="1" smtClean="0">
                              <a:latin typeface="Cambria Math"/>
                            </a:rPr>
                            <m:t>𝑡</m:t>
                          </m:r>
                          <m:r>
                            <a:rPr lang="en-GB" sz="1500" b="0" i="1" smtClean="0">
                              <a:latin typeface="Cambria Math"/>
                            </a:rPr>
                            <m:t>+(100±</m:t>
                          </m:r>
                          <m:r>
                            <a:rPr lang="en-GB" sz="1500" b="0" i="0" smtClean="0">
                              <a:latin typeface="Cambria Math"/>
                            </a:rPr>
                            <m:t>2</m:t>
                          </m:r>
                          <m:r>
                            <a:rPr lang="en-GB" sz="1500" b="0" i="0" smtClean="0">
                              <a:latin typeface="Cambria Math" panose="02040503050406030204" pitchFamily="18" charset="0"/>
                            </a:rPr>
                            <m:t>0)</m:t>
                          </m:r>
                        </m:oMath>
                      </m:oMathPara>
                    </a14:m>
                    <a:endParaRPr lang="en-GB" sz="1500" dirty="0"/>
                  </a:p>
                </p:txBody>
              </p:sp>
            </mc:Choice>
            <mc:Fallback xmlns="">
              <p:sp>
                <p:nvSpPr>
                  <p:cNvPr id="12" name="TextBox 11"/>
                  <p:cNvSpPr txBox="1">
                    <a:spLocks noRot="1" noChangeAspect="1" noMove="1" noResize="1" noEditPoints="1" noAdjustHandles="1" noChangeArrowheads="1" noChangeShapeType="1" noTextEdit="1"/>
                  </p:cNvSpPr>
                  <p:nvPr/>
                </p:nvSpPr>
                <p:spPr>
                  <a:xfrm>
                    <a:off x="642210" y="5820880"/>
                    <a:ext cx="3668312" cy="323165"/>
                  </a:xfrm>
                  <a:prstGeom prst="rect">
                    <a:avLst/>
                  </a:prstGeom>
                  <a:blipFill rotWithShape="1">
                    <a:blip r:embed="rId5"/>
                    <a:stretch>
                      <a:fillRect b="-9434"/>
                    </a:stretch>
                  </a:blipFill>
                </p:spPr>
                <p:txBody>
                  <a:bodyPr/>
                  <a:lstStyle/>
                  <a:p>
                    <a:r>
                      <a:rPr lang="en-GB">
                        <a:noFill/>
                      </a:rPr>
                      <a:t> </a:t>
                    </a:r>
                  </a:p>
                </p:txBody>
              </p:sp>
            </mc:Fallback>
          </mc:AlternateContent>
        </p:grpSp>
        <p:pic>
          <p:nvPicPr>
            <p:cNvPr id="26" name="Picture 5"/>
            <p:cNvPicPr>
              <a:picLocks noChangeAspect="1" noChangeArrowheads="1"/>
            </p:cNvPicPr>
            <p:nvPr/>
          </p:nvPicPr>
          <p:blipFill rotWithShape="1">
            <a:blip r:embed="rId6">
              <a:extLst>
                <a:ext uri="{28A0092B-C50C-407E-A947-70E740481C1C}">
                  <a14:useLocalDpi xmlns:a14="http://schemas.microsoft.com/office/drawing/2010/main"/>
                </a:ext>
              </a:extLst>
            </a:blip>
            <a:srcRect l="84250" t="88508" r="4393" b="5746"/>
            <a:stretch/>
          </p:blipFill>
          <p:spPr bwMode="auto">
            <a:xfrm>
              <a:off x="3753016" y="6395954"/>
              <a:ext cx="491368" cy="248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7" name="Group 16"/>
          <p:cNvGrpSpPr/>
          <p:nvPr/>
        </p:nvGrpSpPr>
        <p:grpSpPr>
          <a:xfrm>
            <a:off x="4135272" y="2570400"/>
            <a:ext cx="2704980" cy="4320000"/>
            <a:chOff x="4135272" y="2570400"/>
            <a:chExt cx="2704980" cy="4320000"/>
          </a:xfrm>
        </p:grpSpPr>
        <p:grpSp>
          <p:nvGrpSpPr>
            <p:cNvPr id="11" name="Group 10"/>
            <p:cNvGrpSpPr/>
            <p:nvPr/>
          </p:nvGrpSpPr>
          <p:grpSpPr>
            <a:xfrm>
              <a:off x="4135272" y="2570400"/>
              <a:ext cx="2704980" cy="4320000"/>
              <a:chOff x="4135272" y="2570400"/>
              <a:chExt cx="2704980" cy="4320000"/>
            </a:xfrm>
          </p:grpSpPr>
          <p:pic>
            <p:nvPicPr>
              <p:cNvPr id="1028" name="Picture 4"/>
              <p:cNvPicPr>
                <a:picLocks noChangeAspect="1" noChangeArrowheads="1"/>
              </p:cNvPicPr>
              <p:nvPr/>
            </p:nvPicPr>
            <p:blipFill rotWithShape="1">
              <a:blip r:embed="rId7">
                <a:extLst>
                  <a:ext uri="{28A0092B-C50C-407E-A947-70E740481C1C}">
                    <a14:useLocalDpi xmlns:a14="http://schemas.microsoft.com/office/drawing/2010/main"/>
                  </a:ext>
                </a:extLst>
              </a:blip>
              <a:srcRect l="24055" r="13329"/>
              <a:stretch/>
            </p:blipFill>
            <p:spPr bwMode="auto">
              <a:xfrm>
                <a:off x="4135272" y="2570400"/>
                <a:ext cx="2704980" cy="43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4135272" y="4437112"/>
                <a:ext cx="298582"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Rectangle 28"/>
            <p:cNvSpPr/>
            <p:nvPr/>
          </p:nvSpPr>
          <p:spPr>
            <a:xfrm>
              <a:off x="5189180" y="6525344"/>
              <a:ext cx="390932" cy="232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20" name="TextBox 19"/>
              <p:cNvSpPr txBox="1"/>
              <p:nvPr/>
            </p:nvSpPr>
            <p:spPr>
              <a:xfrm>
                <a:off x="4788024" y="1340768"/>
                <a:ext cx="3927371"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r>
                      <a:rPr lang="en-GB" b="0" i="0" smtClean="0">
                        <a:latin typeface="Cambria Math"/>
                        <a:ea typeface="Cambria Math"/>
                      </a:rPr>
                      <m:t>10</m:t>
                    </m:r>
                    <m:r>
                      <a:rPr lang="en-GB" i="1" smtClean="0">
                        <a:latin typeface="Cambria Math"/>
                        <a:ea typeface="Cambria Math"/>
                      </a:rPr>
                      <m:t>&lt;</m:t>
                    </m:r>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i="1">
                        <a:latin typeface="Cambria Math"/>
                        <a:ea typeface="Cambria Math"/>
                      </a:rPr>
                      <m:t>≤</m:t>
                    </m:r>
                    <m:r>
                      <a:rPr lang="en-GB" b="0" i="1" smtClean="0">
                        <a:latin typeface="Cambria Math"/>
                        <a:ea typeface="Cambria Math"/>
                      </a:rPr>
                      <m:t>25</m:t>
                    </m:r>
                    <m:r>
                      <a:rPr lang="en-GB" b="0" i="0" smtClean="0">
                        <a:latin typeface="Cambria Math"/>
                        <a:ea typeface="Cambria Math"/>
                      </a:rPr>
                      <m:t> </m:t>
                    </m:r>
                  </m:oMath>
                </a14:m>
                <a:endParaRPr lang="en-GB" b="0" dirty="0" smtClean="0">
                  <a:ea typeface="Cambria Math"/>
                </a:endParaRPr>
              </a:p>
              <a:p>
                <a:pPr marL="285750" indent="-285750">
                  <a:buFont typeface="Arial" panose="020B0604020202020204" pitchFamily="34" charset="0"/>
                  <a:buChar char="•"/>
                </a:pPr>
                <a:r>
                  <a:rPr lang="en-GB" dirty="0"/>
                  <a:t>9</a:t>
                </a:r>
                <a:r>
                  <a:rPr lang="en-GB" dirty="0" smtClean="0"/>
                  <a:t> sites with </a:t>
                </a:r>
                <a14:m>
                  <m:oMath xmlns:m="http://schemas.openxmlformats.org/officeDocument/2006/math">
                    <m:r>
                      <a:rPr lang="en-GB" i="1" smtClean="0">
                        <a:latin typeface="Cambria Math"/>
                        <a:ea typeface="Cambria Math"/>
                      </a:rPr>
                      <m:t>≥</m:t>
                    </m:r>
                    <m:r>
                      <a:rPr lang="en-GB" b="0" i="1" smtClean="0">
                        <a:latin typeface="Cambria Math"/>
                        <a:ea typeface="Cambria Math"/>
                      </a:rPr>
                      <m:t>3</m:t>
                    </m:r>
                  </m:oMath>
                </a14:m>
                <a:r>
                  <a:rPr lang="en-GB" dirty="0" smtClean="0"/>
                  <a:t>yrs of data</a:t>
                </a:r>
              </a:p>
              <a:p>
                <a:pPr marL="285750" indent="-285750">
                  <a:buFont typeface="Arial" panose="020B0604020202020204" pitchFamily="34" charset="0"/>
                  <a:buChar char="•"/>
                </a:pPr>
                <a:r>
                  <a:rPr lang="en-GB" dirty="0"/>
                  <a:t>Mean normalised peak count shows</a:t>
                </a:r>
                <a:r>
                  <a:rPr lang="en-GB" dirty="0" smtClean="0"/>
                  <a:t> </a:t>
                </a:r>
                <a:r>
                  <a:rPr lang="en-GB" b="1" dirty="0" smtClean="0">
                    <a:solidFill>
                      <a:srgbClr val="FF6600"/>
                    </a:solidFill>
                  </a:rPr>
                  <a:t>significant increase </a:t>
                </a:r>
                <a:r>
                  <a:rPr lang="en-GB" dirty="0" smtClean="0"/>
                  <a:t>(P&lt;0.05).</a:t>
                </a:r>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4788024" y="1340768"/>
                <a:ext cx="3927371" cy="1477328"/>
              </a:xfrm>
              <a:prstGeom prst="rect">
                <a:avLst/>
              </a:prstGeom>
              <a:blipFill rotWithShape="1">
                <a:blip r:embed="rId8"/>
                <a:stretch>
                  <a:fillRect l="-930" t="-2066" b="-5785"/>
                </a:stretch>
              </a:blipFill>
            </p:spPr>
            <p:txBody>
              <a:bodyPr/>
              <a:lstStyle/>
              <a:p>
                <a:r>
                  <a:rPr lang="en-GB">
                    <a:noFill/>
                  </a:rPr>
                  <a:t> </a:t>
                </a:r>
              </a:p>
            </p:txBody>
          </p:sp>
        </mc:Fallback>
      </mc:AlternateContent>
      <p:cxnSp>
        <p:nvCxnSpPr>
          <p:cNvPr id="3" name="Straight Connector 2"/>
          <p:cNvCxnSpPr/>
          <p:nvPr/>
        </p:nvCxnSpPr>
        <p:spPr>
          <a:xfrm>
            <a:off x="4572000" y="773832"/>
            <a:ext cx="0" cy="22231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32" name="Picture 8"/>
          <p:cNvPicPr>
            <a:picLocks noChangeAspect="1" noChangeArrowheads="1"/>
          </p:cNvPicPr>
          <p:nvPr/>
        </p:nvPicPr>
        <p:blipFill rotWithShape="1">
          <a:blip r:embed="rId9">
            <a:extLst>
              <a:ext uri="{28A0092B-C50C-407E-A947-70E740481C1C}">
                <a14:useLocalDpi xmlns:a14="http://schemas.microsoft.com/office/drawing/2010/main"/>
              </a:ext>
            </a:extLst>
          </a:blip>
          <a:srcRect l="8557" r="6776" b="11362"/>
          <a:stretch/>
        </p:blipFill>
        <p:spPr bwMode="auto">
          <a:xfrm>
            <a:off x="477672" y="2566800"/>
            <a:ext cx="3657600" cy="3829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0" name="TextBox 9"/>
              <p:cNvSpPr txBox="1"/>
              <p:nvPr/>
            </p:nvSpPr>
            <p:spPr>
              <a:xfrm>
                <a:off x="245650" y="1345332"/>
                <a:ext cx="4188204"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b="0" i="1" smtClean="0">
                        <a:latin typeface="Cambria Math"/>
                        <a:ea typeface="Cambria Math"/>
                      </a:rPr>
                      <m:t>≤10</m:t>
                    </m:r>
                  </m:oMath>
                </a14:m>
                <a:r>
                  <a:rPr lang="en-GB" dirty="0" smtClean="0"/>
                  <a:t> </a:t>
                </a:r>
              </a:p>
              <a:p>
                <a:pPr marL="285750" indent="-285750">
                  <a:buFont typeface="Arial" panose="020B0604020202020204" pitchFamily="34" charset="0"/>
                  <a:buChar char="•"/>
                </a:pPr>
                <a:r>
                  <a:rPr lang="en-GB" dirty="0" smtClean="0"/>
                  <a:t>117 sites with </a:t>
                </a:r>
                <a14:m>
                  <m:oMath xmlns:m="http://schemas.openxmlformats.org/officeDocument/2006/math">
                    <m:r>
                      <a:rPr lang="en-GB" i="1">
                        <a:latin typeface="Cambria Math"/>
                        <a:ea typeface="Cambria Math"/>
                      </a:rPr>
                      <m:t>≥3</m:t>
                    </m:r>
                  </m:oMath>
                </a14:m>
                <a:r>
                  <a:rPr lang="en-GB" dirty="0"/>
                  <a:t>yrs</a:t>
                </a:r>
                <a:r>
                  <a:rPr lang="en-GB" dirty="0" smtClean="0"/>
                  <a:t> of data. </a:t>
                </a:r>
              </a:p>
              <a:p>
                <a:pPr marL="285750" indent="-285750">
                  <a:buFont typeface="Arial" panose="020B0604020202020204" pitchFamily="34" charset="0"/>
                  <a:buChar char="•"/>
                </a:pPr>
                <a:r>
                  <a:rPr lang="en-GB" dirty="0" smtClean="0"/>
                  <a:t>Mean normalised peak count shows </a:t>
                </a:r>
                <a:r>
                  <a:rPr lang="en-GB" b="1" dirty="0" smtClean="0">
                    <a:solidFill>
                      <a:srgbClr val="FF6600"/>
                    </a:solidFill>
                  </a:rPr>
                  <a:t>significant decline </a:t>
                </a:r>
                <a:r>
                  <a:rPr lang="en-GB" dirty="0"/>
                  <a:t>(</a:t>
                </a:r>
                <a:r>
                  <a:rPr lang="en-GB" dirty="0" smtClean="0"/>
                  <a:t>P&lt;0.01).  </a:t>
                </a:r>
              </a:p>
              <a:p>
                <a:pPr marL="285750" indent="-285750">
                  <a:buFont typeface="Arial" panose="020B0604020202020204" pitchFamily="34" charset="0"/>
                  <a:buChar char="•"/>
                </a:pPr>
                <a:r>
                  <a:rPr lang="en-GB" dirty="0" smtClean="0"/>
                  <a:t>12/117 = 10% sites potentially died out.</a:t>
                </a:r>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45650" y="1345332"/>
                <a:ext cx="4188204" cy="1754326"/>
              </a:xfrm>
              <a:prstGeom prst="rect">
                <a:avLst/>
              </a:prstGeom>
              <a:blipFill rotWithShape="1">
                <a:blip r:embed="rId10"/>
                <a:stretch>
                  <a:fillRect l="-873" t="-1742" r="-728" b="-48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576000" y="5900400"/>
                <a:ext cx="3668312"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smtClean="0">
                                  <a:latin typeface="Cambria Math"/>
                                </a:rPr>
                              </m:ctrlPr>
                            </m:accPr>
                            <m:e>
                              <m:r>
                                <a:rPr lang="en-GB" sz="1500" b="0" i="1" smtClean="0">
                                  <a:latin typeface="Cambria Math" panose="02040503050406030204" pitchFamily="18" charset="0"/>
                                </a:rPr>
                                <m:t>𝑃</m:t>
                              </m:r>
                            </m:e>
                          </m:acc>
                        </m:e>
                        <m:sub>
                          <m:r>
                            <a:rPr lang="en-GB" sz="1500" b="0" i="1" smtClean="0">
                              <a:latin typeface="Cambria Math" panose="02040503050406030204" pitchFamily="18" charset="0"/>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b="0" i="1" smtClean="0">
                          <a:latin typeface="Cambria Math" panose="02040503050406030204" pitchFamily="18" charset="0"/>
                        </a:rPr>
                        <m:t>05±0.0</m:t>
                      </m:r>
                      <m:r>
                        <a:rPr lang="en-GB" sz="1500" b="0" i="1" smtClean="0">
                          <a:latin typeface="Cambria Math"/>
                        </a:rPr>
                        <m:t>1</m:t>
                      </m:r>
                      <m:r>
                        <a:rPr lang="en-GB" sz="1500" b="0" i="1" smtClean="0">
                          <a:latin typeface="Cambria Math" panose="02040503050406030204" pitchFamily="18" charset="0"/>
                        </a:rPr>
                        <m:t>)</m:t>
                      </m:r>
                      <m:r>
                        <a:rPr lang="en-GB" sz="1500" b="0" i="1" smtClean="0">
                          <a:latin typeface="Cambria Math"/>
                        </a:rPr>
                        <m:t>𝑡</m:t>
                      </m:r>
                      <m:r>
                        <a:rPr lang="en-GB" sz="1500" b="0" i="1" smtClean="0">
                          <a:latin typeface="Cambria Math"/>
                        </a:rPr>
                        <m:t>+(100±</m:t>
                      </m:r>
                      <m:r>
                        <a:rPr lang="en-GB" sz="1500" b="0" i="0" smtClean="0">
                          <a:latin typeface="Cambria Math"/>
                        </a:rPr>
                        <m:t>2</m:t>
                      </m:r>
                      <m:r>
                        <a:rPr lang="en-GB" sz="1500" b="0" i="0" smtClean="0">
                          <a:latin typeface="Cambria Math" panose="02040503050406030204" pitchFamily="18" charset="0"/>
                        </a:rPr>
                        <m:t>0)</m:t>
                      </m:r>
                    </m:oMath>
                  </m:oMathPara>
                </a14:m>
                <a:endParaRPr lang="en-GB" sz="1500" dirty="0"/>
              </a:p>
            </p:txBody>
          </p:sp>
        </mc:Choice>
        <mc:Fallback xmlns="">
          <p:sp>
            <p:nvSpPr>
              <p:cNvPr id="42" name="TextBox 41"/>
              <p:cNvSpPr txBox="1">
                <a:spLocks noRot="1" noChangeAspect="1" noMove="1" noResize="1" noEditPoints="1" noAdjustHandles="1" noChangeArrowheads="1" noChangeShapeType="1" noTextEdit="1"/>
              </p:cNvSpPr>
              <p:nvPr/>
            </p:nvSpPr>
            <p:spPr>
              <a:xfrm>
                <a:off x="576000" y="5900400"/>
                <a:ext cx="3668312" cy="323165"/>
              </a:xfrm>
              <a:prstGeom prst="rect">
                <a:avLst/>
              </a:prstGeom>
              <a:blipFill rotWithShape="1">
                <a:blip r:embed="rId11"/>
                <a:stretch>
                  <a:fillRect b="-9434"/>
                </a:stretch>
              </a:blipFill>
            </p:spPr>
            <p:txBody>
              <a:bodyPr/>
              <a:lstStyle/>
              <a:p>
                <a:r>
                  <a:rPr lang="en-GB">
                    <a:noFill/>
                  </a:rPr>
                  <a:t> </a:t>
                </a:r>
              </a:p>
            </p:txBody>
          </p:sp>
        </mc:Fallback>
      </mc:AlternateContent>
      <p:pic>
        <p:nvPicPr>
          <p:cNvPr id="44" name="Picture 5"/>
          <p:cNvPicPr>
            <a:picLocks noChangeAspect="1" noChangeArrowheads="1"/>
          </p:cNvPicPr>
          <p:nvPr/>
        </p:nvPicPr>
        <p:blipFill rotWithShape="1">
          <a:blip r:embed="rId6">
            <a:extLst>
              <a:ext uri="{28A0092B-C50C-407E-A947-70E740481C1C}">
                <a14:useLocalDpi xmlns:a14="http://schemas.microsoft.com/office/drawing/2010/main"/>
              </a:ext>
            </a:extLst>
          </a:blip>
          <a:srcRect l="86973" t="88552" r="4381" b="5773"/>
          <a:stretch/>
        </p:blipFill>
        <p:spPr bwMode="auto">
          <a:xfrm>
            <a:off x="3870251" y="6395954"/>
            <a:ext cx="374062" cy="245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3920" t="15478" r="6901" b="28371"/>
          <a:stretch/>
        </p:blipFill>
        <p:spPr bwMode="auto">
          <a:xfrm>
            <a:off x="709684" y="3234518"/>
            <a:ext cx="3425588" cy="2429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3" name="Straight Connector 32"/>
          <p:cNvCxnSpPr/>
          <p:nvPr/>
        </p:nvCxnSpPr>
        <p:spPr>
          <a:xfrm>
            <a:off x="612000" y="4221088"/>
            <a:ext cx="8391427" cy="2088232"/>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32" name="Picture 5"/>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l="86973" t="88552"/>
          <a:stretch/>
        </p:blipFill>
        <p:spPr bwMode="auto">
          <a:xfrm>
            <a:off x="3870250" y="6395954"/>
            <a:ext cx="563603"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0891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107504" y="2564904"/>
            <a:ext cx="4326350" cy="4326350"/>
            <a:chOff x="173642" y="2487026"/>
            <a:chExt cx="4326350" cy="4326350"/>
          </a:xfrm>
        </p:grpSpPr>
        <p:pic>
          <p:nvPicPr>
            <p:cNvPr id="3077"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3642" y="2487026"/>
              <a:ext cx="4326350" cy="432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2" name="TextBox 11"/>
                <p:cNvSpPr txBox="1"/>
                <p:nvPr/>
              </p:nvSpPr>
              <p:spPr>
                <a:xfrm>
                  <a:off x="642210" y="5820880"/>
                  <a:ext cx="3668312"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smtClean="0">
                                    <a:latin typeface="Cambria Math"/>
                                  </a:rPr>
                                </m:ctrlPr>
                              </m:accPr>
                              <m:e>
                                <m:r>
                                  <a:rPr lang="en-GB" sz="1500" b="0" i="1" smtClean="0">
                                    <a:latin typeface="Cambria Math" panose="02040503050406030204" pitchFamily="18" charset="0"/>
                                  </a:rPr>
                                  <m:t>𝑃</m:t>
                                </m:r>
                              </m:e>
                            </m:acc>
                          </m:e>
                          <m:sub>
                            <m:r>
                              <a:rPr lang="en-GB" sz="1500" b="0" i="1" smtClean="0">
                                <a:latin typeface="Cambria Math" panose="02040503050406030204" pitchFamily="18" charset="0"/>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b="0" i="1" smtClean="0">
                            <a:latin typeface="Cambria Math" panose="02040503050406030204" pitchFamily="18" charset="0"/>
                          </a:rPr>
                          <m:t>05±0.0</m:t>
                        </m:r>
                        <m:r>
                          <a:rPr lang="en-GB" sz="1500" b="0" i="1" smtClean="0">
                            <a:latin typeface="Cambria Math"/>
                          </a:rPr>
                          <m:t>1</m:t>
                        </m:r>
                        <m:r>
                          <a:rPr lang="en-GB" sz="1500" b="0" i="1" smtClean="0">
                            <a:latin typeface="Cambria Math" panose="02040503050406030204" pitchFamily="18" charset="0"/>
                          </a:rPr>
                          <m:t>)</m:t>
                        </m:r>
                        <m:r>
                          <a:rPr lang="en-GB" sz="1500" b="0" i="1" smtClean="0">
                            <a:latin typeface="Cambria Math"/>
                          </a:rPr>
                          <m:t>𝑡</m:t>
                        </m:r>
                        <m:r>
                          <a:rPr lang="en-GB" sz="1500" b="0" i="1" smtClean="0">
                            <a:latin typeface="Cambria Math"/>
                          </a:rPr>
                          <m:t>+(100±</m:t>
                        </m:r>
                        <m:r>
                          <a:rPr lang="en-GB" sz="1500" b="0" i="0" smtClean="0">
                            <a:latin typeface="Cambria Math"/>
                          </a:rPr>
                          <m:t>2</m:t>
                        </m:r>
                        <m:r>
                          <a:rPr lang="en-GB" sz="1500" b="0" i="0" smtClean="0">
                            <a:latin typeface="Cambria Math" panose="02040503050406030204" pitchFamily="18" charset="0"/>
                          </a:rPr>
                          <m:t>0)</m:t>
                        </m:r>
                      </m:oMath>
                    </m:oMathPara>
                  </a14:m>
                  <a:endParaRPr lang="en-GB" sz="1500" dirty="0"/>
                </a:p>
              </p:txBody>
            </p:sp>
          </mc:Choice>
          <mc:Fallback xmlns="">
            <p:sp>
              <p:nvSpPr>
                <p:cNvPr id="12" name="TextBox 11"/>
                <p:cNvSpPr txBox="1">
                  <a:spLocks noRot="1" noChangeAspect="1" noMove="1" noResize="1" noEditPoints="1" noAdjustHandles="1" noChangeArrowheads="1" noChangeShapeType="1" noTextEdit="1"/>
                </p:cNvSpPr>
                <p:nvPr/>
              </p:nvSpPr>
              <p:spPr>
                <a:xfrm>
                  <a:off x="642210" y="5820880"/>
                  <a:ext cx="3668312" cy="323165"/>
                </a:xfrm>
                <a:prstGeom prst="rect">
                  <a:avLst/>
                </a:prstGeom>
                <a:blipFill rotWithShape="1">
                  <a:blip r:embed="rId4"/>
                  <a:stretch>
                    <a:fillRect b="-9434"/>
                  </a:stretch>
                </a:blipFill>
              </p:spPr>
              <p:txBody>
                <a:bodyPr/>
                <a:lstStyle/>
                <a:p>
                  <a:r>
                    <a:rPr lang="en-GB">
                      <a:noFill/>
                    </a:rPr>
                    <a:t> </a:t>
                  </a:r>
                </a:p>
              </p:txBody>
            </p:sp>
          </mc:Fallback>
        </mc:AlternateContent>
      </p:grpSp>
      <p:grpSp>
        <p:nvGrpSpPr>
          <p:cNvPr id="9" name="Group 8"/>
          <p:cNvGrpSpPr/>
          <p:nvPr/>
        </p:nvGrpSpPr>
        <p:grpSpPr>
          <a:xfrm>
            <a:off x="4677077" y="2570774"/>
            <a:ext cx="4326350" cy="4326350"/>
            <a:chOff x="4677077" y="2487026"/>
            <a:chExt cx="4326350" cy="4326350"/>
          </a:xfrm>
        </p:grpSpPr>
        <p:pic>
          <p:nvPicPr>
            <p:cNvPr id="3076"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77077" y="2487026"/>
              <a:ext cx="4326350" cy="432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7" name="TextBox 6"/>
                <p:cNvSpPr txBox="1"/>
                <p:nvPr/>
              </p:nvSpPr>
              <p:spPr>
                <a:xfrm>
                  <a:off x="5238637" y="5815010"/>
                  <a:ext cx="3418243"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a:latin typeface="Cambria Math"/>
                                  </a:rPr>
                                </m:ctrlPr>
                              </m:accPr>
                              <m:e>
                                <m:r>
                                  <a:rPr lang="en-GB" sz="1500" i="1">
                                    <a:latin typeface="Cambria Math"/>
                                  </a:rPr>
                                  <m:t>𝑃</m:t>
                                </m:r>
                              </m:e>
                            </m:acc>
                          </m:e>
                          <m:sub>
                            <m:r>
                              <a:rPr lang="en-GB" sz="1500" i="1">
                                <a:latin typeface="Cambria Math"/>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i="1">
                            <a:latin typeface="Cambria Math" panose="02040503050406030204" pitchFamily="18" charset="0"/>
                          </a:rPr>
                          <m:t>0</m:t>
                        </m:r>
                        <m:r>
                          <a:rPr lang="en-GB" sz="1500" b="0" i="1" smtClean="0">
                            <a:latin typeface="Cambria Math" panose="02040503050406030204" pitchFamily="18" charset="0"/>
                          </a:rPr>
                          <m:t>4</m:t>
                        </m:r>
                        <m:r>
                          <a:rPr lang="en-GB" sz="1500" i="1">
                            <a:latin typeface="Cambria Math" panose="02040503050406030204" pitchFamily="18" charset="0"/>
                          </a:rPr>
                          <m:t>±</m:t>
                        </m:r>
                        <m:r>
                          <a:rPr lang="en-GB" sz="1500" b="0" i="1" smtClean="0">
                            <a:latin typeface="Cambria Math" panose="02040503050406030204" pitchFamily="18" charset="0"/>
                          </a:rPr>
                          <m:t>0.02)</m:t>
                        </m:r>
                        <m:r>
                          <a:rPr lang="en-GB" sz="1500" b="0" i="1" smtClean="0">
                            <a:latin typeface="Cambria Math"/>
                          </a:rPr>
                          <m:t>𝑡</m:t>
                        </m:r>
                        <m:r>
                          <a:rPr lang="en-GB" sz="1500" b="0" i="1" smtClean="0">
                            <a:latin typeface="Cambria Math"/>
                          </a:rPr>
                          <m:t>−(90±30)</m:t>
                        </m:r>
                      </m:oMath>
                    </m:oMathPara>
                  </a14:m>
                  <a:endParaRPr lang="en-GB"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5238637" y="5815010"/>
                  <a:ext cx="3418243" cy="323165"/>
                </a:xfrm>
                <a:prstGeom prst="rect">
                  <a:avLst/>
                </a:prstGeom>
                <a:blipFill rotWithShape="1">
                  <a:blip r:embed="rId6"/>
                  <a:stretch>
                    <a:fillRect b="-9434"/>
                  </a:stretch>
                </a:blipFill>
              </p:spPr>
              <p:txBody>
                <a:bodyPr/>
                <a:lstStyle/>
                <a:p>
                  <a:r>
                    <a:rPr lang="en-GB">
                      <a:noFill/>
                    </a:rPr>
                    <a:t> </a:t>
                  </a:r>
                </a:p>
              </p:txBody>
            </p:sp>
          </mc:Fallback>
        </mc:AlternateContent>
      </p:grpSp>
      <p:sp>
        <p:nvSpPr>
          <p:cNvPr id="13" name="Title 1"/>
          <p:cNvSpPr>
            <a:spLocks noGrp="1"/>
          </p:cNvSpPr>
          <p:nvPr>
            <p:ph type="title"/>
          </p:nvPr>
        </p:nvSpPr>
        <p:spPr>
          <a:xfrm>
            <a:off x="35496" y="44624"/>
            <a:ext cx="9073008" cy="720080"/>
          </a:xfrm>
        </p:spPr>
        <p:txBody>
          <a:bodyPr>
            <a:normAutofit fontScale="90000"/>
          </a:bodyPr>
          <a:lstStyle/>
          <a:p>
            <a:r>
              <a:rPr lang="en-GB" dirty="0" smtClean="0"/>
              <a:t>Population Trends</a:t>
            </a:r>
            <a:endParaRPr lang="en-GB" dirty="0"/>
          </a:p>
        </p:txBody>
      </p:sp>
      <p:sp>
        <p:nvSpPr>
          <p:cNvPr id="14" name="Title 1"/>
          <p:cNvSpPr txBox="1">
            <a:spLocks/>
          </p:cNvSpPr>
          <p:nvPr/>
        </p:nvSpPr>
        <p:spPr>
          <a:xfrm>
            <a:off x="4572000" y="773832"/>
            <a:ext cx="4536504" cy="5715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Large Populations</a:t>
            </a:r>
            <a:endParaRPr lang="en-GB" sz="3200" dirty="0"/>
          </a:p>
        </p:txBody>
      </p:sp>
      <p:sp>
        <p:nvSpPr>
          <p:cNvPr id="18" name="Title 1"/>
          <p:cNvSpPr txBox="1">
            <a:spLocks/>
          </p:cNvSpPr>
          <p:nvPr/>
        </p:nvSpPr>
        <p:spPr>
          <a:xfrm>
            <a:off x="35496" y="764704"/>
            <a:ext cx="4536504" cy="5806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Small Populations</a:t>
            </a:r>
            <a:endParaRPr lang="en-GB" sz="3200" dirty="0"/>
          </a:p>
        </p:txBody>
      </p:sp>
      <mc:AlternateContent xmlns:mc="http://schemas.openxmlformats.org/markup-compatibility/2006" xmlns:a14="http://schemas.microsoft.com/office/drawing/2010/main">
        <mc:Choice Requires="a14">
          <p:sp>
            <p:nvSpPr>
              <p:cNvPr id="10" name="TextBox 9"/>
              <p:cNvSpPr txBox="1"/>
              <p:nvPr/>
            </p:nvSpPr>
            <p:spPr>
              <a:xfrm>
                <a:off x="245650" y="1345332"/>
                <a:ext cx="4188204"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b="0" i="1" smtClean="0">
                        <a:latin typeface="Cambria Math"/>
                        <a:ea typeface="Cambria Math"/>
                      </a:rPr>
                      <m:t>≤10</m:t>
                    </m:r>
                  </m:oMath>
                </a14:m>
                <a:r>
                  <a:rPr lang="en-GB" dirty="0" smtClean="0"/>
                  <a:t> </a:t>
                </a:r>
              </a:p>
              <a:p>
                <a:pPr marL="285750" indent="-285750">
                  <a:buFont typeface="Arial" panose="020B0604020202020204" pitchFamily="34" charset="0"/>
                  <a:buChar char="•"/>
                </a:pPr>
                <a:r>
                  <a:rPr lang="en-GB" dirty="0" smtClean="0"/>
                  <a:t>117 sites with </a:t>
                </a:r>
                <a14:m>
                  <m:oMath xmlns:m="http://schemas.openxmlformats.org/officeDocument/2006/math">
                    <m:r>
                      <a:rPr lang="en-GB" i="1">
                        <a:latin typeface="Cambria Math"/>
                        <a:ea typeface="Cambria Math"/>
                      </a:rPr>
                      <m:t>≥3</m:t>
                    </m:r>
                  </m:oMath>
                </a14:m>
                <a:r>
                  <a:rPr lang="en-GB" dirty="0"/>
                  <a:t>yrs</a:t>
                </a:r>
                <a:r>
                  <a:rPr lang="en-GB" dirty="0" smtClean="0"/>
                  <a:t> of data. </a:t>
                </a:r>
              </a:p>
              <a:p>
                <a:pPr marL="285750" indent="-285750">
                  <a:buFont typeface="Arial" panose="020B0604020202020204" pitchFamily="34" charset="0"/>
                  <a:buChar char="•"/>
                </a:pPr>
                <a:r>
                  <a:rPr lang="en-GB" dirty="0" smtClean="0"/>
                  <a:t>Mean normalised peak count shows </a:t>
                </a:r>
                <a:r>
                  <a:rPr lang="en-GB" b="1" dirty="0" smtClean="0">
                    <a:solidFill>
                      <a:srgbClr val="FF6600"/>
                    </a:solidFill>
                  </a:rPr>
                  <a:t>significant decline </a:t>
                </a:r>
                <a:r>
                  <a:rPr lang="en-GB" dirty="0"/>
                  <a:t>(</a:t>
                </a:r>
                <a:r>
                  <a:rPr lang="en-GB" dirty="0" smtClean="0"/>
                  <a:t>P&lt;0.01).  </a:t>
                </a:r>
              </a:p>
              <a:p>
                <a:pPr marL="285750" indent="-285750">
                  <a:buFont typeface="Arial" panose="020B0604020202020204" pitchFamily="34" charset="0"/>
                  <a:buChar char="•"/>
                </a:pPr>
                <a:r>
                  <a:rPr lang="en-GB" dirty="0" smtClean="0"/>
                  <a:t>12/117 = 10% sites potentially died out.</a:t>
                </a:r>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45650" y="1345332"/>
                <a:ext cx="4188204" cy="1754326"/>
              </a:xfrm>
              <a:prstGeom prst="rect">
                <a:avLst/>
              </a:prstGeom>
              <a:blipFill rotWithShape="1">
                <a:blip r:embed="rId7"/>
                <a:stretch>
                  <a:fillRect l="-873" t="-1742" r="-728" b="-48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788024" y="1340768"/>
                <a:ext cx="3927371"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r>
                      <a:rPr lang="en-GB" b="0" i="0" smtClean="0">
                        <a:latin typeface="Cambria Math"/>
                        <a:ea typeface="Cambria Math"/>
                      </a:rPr>
                      <m:t>10</m:t>
                    </m:r>
                    <m:r>
                      <a:rPr lang="en-GB" i="1" smtClean="0">
                        <a:latin typeface="Cambria Math"/>
                        <a:ea typeface="Cambria Math"/>
                      </a:rPr>
                      <m:t>&lt;</m:t>
                    </m:r>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i="1">
                        <a:latin typeface="Cambria Math"/>
                        <a:ea typeface="Cambria Math"/>
                      </a:rPr>
                      <m:t>≤</m:t>
                    </m:r>
                    <m:r>
                      <a:rPr lang="en-GB" b="0" i="1" smtClean="0">
                        <a:latin typeface="Cambria Math"/>
                        <a:ea typeface="Cambria Math"/>
                      </a:rPr>
                      <m:t>25</m:t>
                    </m:r>
                    <m:r>
                      <a:rPr lang="en-GB" b="0" i="0" smtClean="0">
                        <a:latin typeface="Cambria Math"/>
                        <a:ea typeface="Cambria Math"/>
                      </a:rPr>
                      <m:t> </m:t>
                    </m:r>
                  </m:oMath>
                </a14:m>
                <a:endParaRPr lang="en-GB" b="0" dirty="0" smtClean="0">
                  <a:ea typeface="Cambria Math"/>
                </a:endParaRPr>
              </a:p>
              <a:p>
                <a:pPr marL="285750" indent="-285750">
                  <a:buFont typeface="Arial" panose="020B0604020202020204" pitchFamily="34" charset="0"/>
                  <a:buChar char="•"/>
                </a:pPr>
                <a:r>
                  <a:rPr lang="en-GB" dirty="0"/>
                  <a:t>9</a:t>
                </a:r>
                <a:r>
                  <a:rPr lang="en-GB" dirty="0" smtClean="0"/>
                  <a:t> sites with </a:t>
                </a:r>
                <a14:m>
                  <m:oMath xmlns:m="http://schemas.openxmlformats.org/officeDocument/2006/math">
                    <m:r>
                      <a:rPr lang="en-GB" i="1" smtClean="0">
                        <a:latin typeface="Cambria Math"/>
                        <a:ea typeface="Cambria Math"/>
                      </a:rPr>
                      <m:t>≥</m:t>
                    </m:r>
                    <m:r>
                      <a:rPr lang="en-GB" b="0" i="1" smtClean="0">
                        <a:latin typeface="Cambria Math"/>
                        <a:ea typeface="Cambria Math"/>
                      </a:rPr>
                      <m:t>3</m:t>
                    </m:r>
                  </m:oMath>
                </a14:m>
                <a:r>
                  <a:rPr lang="en-GB" dirty="0" smtClean="0"/>
                  <a:t>yrs of data</a:t>
                </a:r>
              </a:p>
              <a:p>
                <a:pPr marL="285750" indent="-285750">
                  <a:buFont typeface="Arial" panose="020B0604020202020204" pitchFamily="34" charset="0"/>
                  <a:buChar char="•"/>
                </a:pPr>
                <a:r>
                  <a:rPr lang="en-GB" dirty="0"/>
                  <a:t>Mean normalised peak count shows</a:t>
                </a:r>
                <a:r>
                  <a:rPr lang="en-GB" dirty="0" smtClean="0"/>
                  <a:t> </a:t>
                </a:r>
                <a:r>
                  <a:rPr lang="en-GB" b="1" dirty="0" smtClean="0">
                    <a:solidFill>
                      <a:srgbClr val="FF6600"/>
                    </a:solidFill>
                  </a:rPr>
                  <a:t>significant increase </a:t>
                </a:r>
                <a:r>
                  <a:rPr lang="en-GB" dirty="0" smtClean="0"/>
                  <a:t>(P&lt;0.05).</a:t>
                </a:r>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4788024" y="1340768"/>
                <a:ext cx="3927371" cy="1477328"/>
              </a:xfrm>
              <a:prstGeom prst="rect">
                <a:avLst/>
              </a:prstGeom>
              <a:blipFill rotWithShape="1">
                <a:blip r:embed="rId8"/>
                <a:stretch>
                  <a:fillRect l="-930" t="-2066" b="-5785"/>
                </a:stretch>
              </a:blipFill>
            </p:spPr>
            <p:txBody>
              <a:bodyPr/>
              <a:lstStyle/>
              <a:p>
                <a:r>
                  <a:rPr lang="en-GB">
                    <a:noFill/>
                  </a:rPr>
                  <a:t> </a:t>
                </a:r>
              </a:p>
            </p:txBody>
          </p:sp>
        </mc:Fallback>
      </mc:AlternateContent>
      <p:cxnSp>
        <p:nvCxnSpPr>
          <p:cNvPr id="3" name="Straight Connector 2"/>
          <p:cNvCxnSpPr/>
          <p:nvPr/>
        </p:nvCxnSpPr>
        <p:spPr>
          <a:xfrm>
            <a:off x="4572000" y="773832"/>
            <a:ext cx="0" cy="60841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9217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107504" y="2564904"/>
            <a:ext cx="4326350" cy="4326350"/>
            <a:chOff x="173642" y="2487026"/>
            <a:chExt cx="4326350" cy="4326350"/>
          </a:xfrm>
        </p:grpSpPr>
        <p:pic>
          <p:nvPicPr>
            <p:cNvPr id="3077"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3642" y="2487026"/>
              <a:ext cx="4326350" cy="432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2" name="TextBox 11"/>
                <p:cNvSpPr txBox="1"/>
                <p:nvPr/>
              </p:nvSpPr>
              <p:spPr>
                <a:xfrm>
                  <a:off x="642210" y="5820880"/>
                  <a:ext cx="3668312"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smtClean="0">
                                    <a:latin typeface="Cambria Math"/>
                                  </a:rPr>
                                </m:ctrlPr>
                              </m:accPr>
                              <m:e>
                                <m:r>
                                  <a:rPr lang="en-GB" sz="1500" b="0" i="1" smtClean="0">
                                    <a:latin typeface="Cambria Math" panose="02040503050406030204" pitchFamily="18" charset="0"/>
                                  </a:rPr>
                                  <m:t>𝑃</m:t>
                                </m:r>
                              </m:e>
                            </m:acc>
                          </m:e>
                          <m:sub>
                            <m:r>
                              <a:rPr lang="en-GB" sz="1500" b="0" i="1" smtClean="0">
                                <a:latin typeface="Cambria Math" panose="02040503050406030204" pitchFamily="18" charset="0"/>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b="0" i="1" smtClean="0">
                            <a:latin typeface="Cambria Math" panose="02040503050406030204" pitchFamily="18" charset="0"/>
                          </a:rPr>
                          <m:t>05±0.0</m:t>
                        </m:r>
                        <m:r>
                          <a:rPr lang="en-GB" sz="1500" b="0" i="1" smtClean="0">
                            <a:latin typeface="Cambria Math"/>
                          </a:rPr>
                          <m:t>1</m:t>
                        </m:r>
                        <m:r>
                          <a:rPr lang="en-GB" sz="1500" b="0" i="1" smtClean="0">
                            <a:latin typeface="Cambria Math" panose="02040503050406030204" pitchFamily="18" charset="0"/>
                          </a:rPr>
                          <m:t>)</m:t>
                        </m:r>
                        <m:r>
                          <a:rPr lang="en-GB" sz="1500" b="0" i="1" smtClean="0">
                            <a:latin typeface="Cambria Math"/>
                          </a:rPr>
                          <m:t>𝑡</m:t>
                        </m:r>
                        <m:r>
                          <a:rPr lang="en-GB" sz="1500" b="0" i="1" smtClean="0">
                            <a:latin typeface="Cambria Math"/>
                          </a:rPr>
                          <m:t>+(100±</m:t>
                        </m:r>
                        <m:r>
                          <a:rPr lang="en-GB" sz="1500" b="0" i="0" smtClean="0">
                            <a:latin typeface="Cambria Math"/>
                          </a:rPr>
                          <m:t>2</m:t>
                        </m:r>
                        <m:r>
                          <a:rPr lang="en-GB" sz="1500" b="0" i="0" smtClean="0">
                            <a:latin typeface="Cambria Math" panose="02040503050406030204" pitchFamily="18" charset="0"/>
                          </a:rPr>
                          <m:t>0)</m:t>
                        </m:r>
                      </m:oMath>
                    </m:oMathPara>
                  </a14:m>
                  <a:endParaRPr lang="en-GB" sz="1500" dirty="0"/>
                </a:p>
              </p:txBody>
            </p:sp>
          </mc:Choice>
          <mc:Fallback xmlns="">
            <p:sp>
              <p:nvSpPr>
                <p:cNvPr id="12" name="TextBox 11"/>
                <p:cNvSpPr txBox="1">
                  <a:spLocks noRot="1" noChangeAspect="1" noMove="1" noResize="1" noEditPoints="1" noAdjustHandles="1" noChangeArrowheads="1" noChangeShapeType="1" noTextEdit="1"/>
                </p:cNvSpPr>
                <p:nvPr/>
              </p:nvSpPr>
              <p:spPr>
                <a:xfrm>
                  <a:off x="642210" y="5820880"/>
                  <a:ext cx="3668312" cy="323165"/>
                </a:xfrm>
                <a:prstGeom prst="rect">
                  <a:avLst/>
                </a:prstGeom>
                <a:blipFill rotWithShape="1">
                  <a:blip r:embed="rId4"/>
                  <a:stretch>
                    <a:fillRect b="-9434"/>
                  </a:stretch>
                </a:blipFill>
              </p:spPr>
              <p:txBody>
                <a:bodyPr/>
                <a:lstStyle/>
                <a:p>
                  <a:r>
                    <a:rPr lang="en-GB">
                      <a:noFill/>
                    </a:rPr>
                    <a:t> </a:t>
                  </a:r>
                </a:p>
              </p:txBody>
            </p:sp>
          </mc:Fallback>
        </mc:AlternateContent>
      </p:grpSp>
      <p:grpSp>
        <p:nvGrpSpPr>
          <p:cNvPr id="9" name="Group 8"/>
          <p:cNvGrpSpPr/>
          <p:nvPr/>
        </p:nvGrpSpPr>
        <p:grpSpPr>
          <a:xfrm>
            <a:off x="4677077" y="2570774"/>
            <a:ext cx="4326350" cy="4326350"/>
            <a:chOff x="4677077" y="2487026"/>
            <a:chExt cx="4326350" cy="4326350"/>
          </a:xfrm>
        </p:grpSpPr>
        <p:pic>
          <p:nvPicPr>
            <p:cNvPr id="3076"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77077" y="2487026"/>
              <a:ext cx="4326350" cy="432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7" name="TextBox 6"/>
                <p:cNvSpPr txBox="1"/>
                <p:nvPr/>
              </p:nvSpPr>
              <p:spPr>
                <a:xfrm>
                  <a:off x="5238637" y="5815010"/>
                  <a:ext cx="3418243" cy="323165"/>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GB" sz="1500" i="1" smtClean="0">
                                <a:latin typeface="Cambria Math"/>
                              </a:rPr>
                            </m:ctrlPr>
                          </m:sSubPr>
                          <m:e>
                            <m:acc>
                              <m:accPr>
                                <m:chr m:val="̅"/>
                                <m:ctrlPr>
                                  <a:rPr lang="en-GB" sz="1500" i="1">
                                    <a:latin typeface="Cambria Math"/>
                                  </a:rPr>
                                </m:ctrlPr>
                              </m:accPr>
                              <m:e>
                                <m:r>
                                  <a:rPr lang="en-GB" sz="1500" i="1">
                                    <a:latin typeface="Cambria Math"/>
                                  </a:rPr>
                                  <m:t>𝑃</m:t>
                                </m:r>
                              </m:e>
                            </m:acc>
                          </m:e>
                          <m:sub>
                            <m:r>
                              <a:rPr lang="en-GB" sz="1500" i="1">
                                <a:latin typeface="Cambria Math"/>
                              </a:rPr>
                              <m:t>𝑛𝑜𝑟𝑚</m:t>
                            </m:r>
                          </m:sub>
                        </m:sSub>
                        <m:d>
                          <m:dPr>
                            <m:ctrlPr>
                              <a:rPr lang="en-GB" sz="1500" b="0" i="1" smtClean="0">
                                <a:latin typeface="Cambria Math"/>
                              </a:rPr>
                            </m:ctrlPr>
                          </m:dPr>
                          <m:e>
                            <m:r>
                              <a:rPr lang="en-GB" sz="1500" b="0" i="1" smtClean="0">
                                <a:latin typeface="Cambria Math"/>
                              </a:rPr>
                              <m:t>𝑡</m:t>
                            </m:r>
                          </m:e>
                        </m:d>
                        <m:r>
                          <a:rPr lang="en-GB" sz="1500" b="0" i="1" smtClean="0">
                            <a:latin typeface="Cambria Math"/>
                          </a:rPr>
                          <m:t>=</m:t>
                        </m:r>
                        <m:r>
                          <a:rPr lang="en-GB" sz="1500" b="0" i="1" smtClean="0">
                            <a:latin typeface="Cambria Math" panose="02040503050406030204" pitchFamily="18" charset="0"/>
                          </a:rPr>
                          <m:t>(</m:t>
                        </m:r>
                        <m:r>
                          <a:rPr lang="en-GB" sz="1500" b="0" i="1" smtClean="0">
                            <a:latin typeface="Cambria Math"/>
                          </a:rPr>
                          <m:t>0.</m:t>
                        </m:r>
                        <m:r>
                          <a:rPr lang="en-GB" sz="1500" i="1">
                            <a:latin typeface="Cambria Math" panose="02040503050406030204" pitchFamily="18" charset="0"/>
                          </a:rPr>
                          <m:t>0</m:t>
                        </m:r>
                        <m:r>
                          <a:rPr lang="en-GB" sz="1500" b="0" i="1" smtClean="0">
                            <a:latin typeface="Cambria Math" panose="02040503050406030204" pitchFamily="18" charset="0"/>
                          </a:rPr>
                          <m:t>4</m:t>
                        </m:r>
                        <m:r>
                          <a:rPr lang="en-GB" sz="1500" i="1">
                            <a:latin typeface="Cambria Math" panose="02040503050406030204" pitchFamily="18" charset="0"/>
                          </a:rPr>
                          <m:t>±</m:t>
                        </m:r>
                        <m:r>
                          <a:rPr lang="en-GB" sz="1500" b="0" i="1" smtClean="0">
                            <a:latin typeface="Cambria Math" panose="02040503050406030204" pitchFamily="18" charset="0"/>
                          </a:rPr>
                          <m:t>0.02)</m:t>
                        </m:r>
                        <m:r>
                          <a:rPr lang="en-GB" sz="1500" b="0" i="1" smtClean="0">
                            <a:latin typeface="Cambria Math"/>
                          </a:rPr>
                          <m:t>𝑡</m:t>
                        </m:r>
                        <m:r>
                          <a:rPr lang="en-GB" sz="1500" b="0" i="1" smtClean="0">
                            <a:latin typeface="Cambria Math"/>
                          </a:rPr>
                          <m:t>−(90±30)</m:t>
                        </m:r>
                      </m:oMath>
                    </m:oMathPara>
                  </a14:m>
                  <a:endParaRPr lang="en-GB"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5238637" y="5815010"/>
                  <a:ext cx="3418243" cy="323165"/>
                </a:xfrm>
                <a:prstGeom prst="rect">
                  <a:avLst/>
                </a:prstGeom>
                <a:blipFill rotWithShape="1">
                  <a:blip r:embed="rId6"/>
                  <a:stretch>
                    <a:fillRect b="-9434"/>
                  </a:stretch>
                </a:blipFill>
              </p:spPr>
              <p:txBody>
                <a:bodyPr/>
                <a:lstStyle/>
                <a:p>
                  <a:r>
                    <a:rPr lang="en-GB">
                      <a:noFill/>
                    </a:rPr>
                    <a:t> </a:t>
                  </a:r>
                </a:p>
              </p:txBody>
            </p:sp>
          </mc:Fallback>
        </mc:AlternateContent>
      </p:grpSp>
      <p:sp>
        <p:nvSpPr>
          <p:cNvPr id="13" name="Title 1"/>
          <p:cNvSpPr>
            <a:spLocks noGrp="1"/>
          </p:cNvSpPr>
          <p:nvPr>
            <p:ph type="title"/>
          </p:nvPr>
        </p:nvSpPr>
        <p:spPr>
          <a:xfrm>
            <a:off x="35496" y="44624"/>
            <a:ext cx="9073008" cy="720080"/>
          </a:xfrm>
        </p:spPr>
        <p:txBody>
          <a:bodyPr>
            <a:normAutofit fontScale="90000"/>
          </a:bodyPr>
          <a:lstStyle/>
          <a:p>
            <a:r>
              <a:rPr lang="en-GB" dirty="0" smtClean="0"/>
              <a:t>Population Trends</a:t>
            </a:r>
            <a:endParaRPr lang="en-GB" dirty="0"/>
          </a:p>
        </p:txBody>
      </p:sp>
      <p:sp>
        <p:nvSpPr>
          <p:cNvPr id="14" name="Title 1"/>
          <p:cNvSpPr txBox="1">
            <a:spLocks/>
          </p:cNvSpPr>
          <p:nvPr/>
        </p:nvSpPr>
        <p:spPr>
          <a:xfrm>
            <a:off x="4572000" y="773832"/>
            <a:ext cx="4536504" cy="5715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Large Populations</a:t>
            </a:r>
            <a:endParaRPr lang="en-GB" sz="3200" dirty="0"/>
          </a:p>
        </p:txBody>
      </p:sp>
      <p:sp>
        <p:nvSpPr>
          <p:cNvPr id="18" name="Title 1"/>
          <p:cNvSpPr txBox="1">
            <a:spLocks/>
          </p:cNvSpPr>
          <p:nvPr/>
        </p:nvSpPr>
        <p:spPr>
          <a:xfrm>
            <a:off x="35496" y="764704"/>
            <a:ext cx="4536504" cy="5806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Small Populations</a:t>
            </a:r>
            <a:endParaRPr lang="en-GB" sz="3200" dirty="0"/>
          </a:p>
        </p:txBody>
      </p:sp>
      <mc:AlternateContent xmlns:mc="http://schemas.openxmlformats.org/markup-compatibility/2006" xmlns:a14="http://schemas.microsoft.com/office/drawing/2010/main">
        <mc:Choice Requires="a14">
          <p:sp>
            <p:nvSpPr>
              <p:cNvPr id="10" name="TextBox 9"/>
              <p:cNvSpPr txBox="1"/>
              <p:nvPr/>
            </p:nvSpPr>
            <p:spPr>
              <a:xfrm>
                <a:off x="245650" y="1345332"/>
                <a:ext cx="4188204"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b="0" i="1" smtClean="0">
                        <a:latin typeface="Cambria Math"/>
                        <a:ea typeface="Cambria Math"/>
                      </a:rPr>
                      <m:t>≤10</m:t>
                    </m:r>
                  </m:oMath>
                </a14:m>
                <a:r>
                  <a:rPr lang="en-GB" dirty="0" smtClean="0"/>
                  <a:t> </a:t>
                </a:r>
              </a:p>
              <a:p>
                <a:pPr marL="285750" indent="-285750">
                  <a:buFont typeface="Arial" panose="020B0604020202020204" pitchFamily="34" charset="0"/>
                  <a:buChar char="•"/>
                </a:pPr>
                <a:r>
                  <a:rPr lang="en-GB" dirty="0" smtClean="0"/>
                  <a:t>117 sites with </a:t>
                </a:r>
                <a14:m>
                  <m:oMath xmlns:m="http://schemas.openxmlformats.org/officeDocument/2006/math">
                    <m:r>
                      <a:rPr lang="en-GB" i="1">
                        <a:latin typeface="Cambria Math"/>
                        <a:ea typeface="Cambria Math"/>
                      </a:rPr>
                      <m:t>≥3</m:t>
                    </m:r>
                  </m:oMath>
                </a14:m>
                <a:r>
                  <a:rPr lang="en-GB" dirty="0"/>
                  <a:t>yrs</a:t>
                </a:r>
                <a:r>
                  <a:rPr lang="en-GB" dirty="0" smtClean="0"/>
                  <a:t> of data. </a:t>
                </a:r>
              </a:p>
              <a:p>
                <a:pPr marL="285750" indent="-285750">
                  <a:buFont typeface="Arial" panose="020B0604020202020204" pitchFamily="34" charset="0"/>
                  <a:buChar char="•"/>
                </a:pPr>
                <a:r>
                  <a:rPr lang="en-GB" dirty="0" smtClean="0"/>
                  <a:t>Mean normalised peak count shows </a:t>
                </a:r>
                <a:r>
                  <a:rPr lang="en-GB" b="1" dirty="0" smtClean="0">
                    <a:solidFill>
                      <a:srgbClr val="FF6600"/>
                    </a:solidFill>
                  </a:rPr>
                  <a:t>significant decline </a:t>
                </a:r>
                <a:r>
                  <a:rPr lang="en-GB" dirty="0"/>
                  <a:t>(</a:t>
                </a:r>
                <a:r>
                  <a:rPr lang="en-GB" dirty="0" smtClean="0"/>
                  <a:t>P&lt;0.01).  </a:t>
                </a:r>
              </a:p>
              <a:p>
                <a:pPr marL="285750" indent="-285750">
                  <a:buFont typeface="Arial" panose="020B0604020202020204" pitchFamily="34" charset="0"/>
                  <a:buChar char="•"/>
                </a:pPr>
                <a:r>
                  <a:rPr lang="en-GB" dirty="0" smtClean="0"/>
                  <a:t>12/117 = 10% sites potentially died out.</a:t>
                </a:r>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45650" y="1345332"/>
                <a:ext cx="4188204" cy="1754326"/>
              </a:xfrm>
              <a:prstGeom prst="rect">
                <a:avLst/>
              </a:prstGeom>
              <a:blipFill rotWithShape="1">
                <a:blip r:embed="rId7"/>
                <a:stretch>
                  <a:fillRect l="-873" t="-1742" r="-728" b="-48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788024" y="1340768"/>
                <a:ext cx="3927371"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r>
                      <a:rPr lang="en-GB" b="0" i="0" smtClean="0">
                        <a:latin typeface="Cambria Math"/>
                        <a:ea typeface="Cambria Math"/>
                      </a:rPr>
                      <m:t>10</m:t>
                    </m:r>
                    <m:r>
                      <a:rPr lang="en-GB" i="1" smtClean="0">
                        <a:latin typeface="Cambria Math"/>
                        <a:ea typeface="Cambria Math"/>
                      </a:rPr>
                      <m:t>&lt;</m:t>
                    </m:r>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i="1">
                        <a:latin typeface="Cambria Math"/>
                        <a:ea typeface="Cambria Math"/>
                      </a:rPr>
                      <m:t>≤</m:t>
                    </m:r>
                    <m:r>
                      <a:rPr lang="en-GB" b="0" i="1" smtClean="0">
                        <a:latin typeface="Cambria Math"/>
                        <a:ea typeface="Cambria Math"/>
                      </a:rPr>
                      <m:t>25</m:t>
                    </m:r>
                    <m:r>
                      <a:rPr lang="en-GB" b="0" i="0" smtClean="0">
                        <a:latin typeface="Cambria Math"/>
                        <a:ea typeface="Cambria Math"/>
                      </a:rPr>
                      <m:t> </m:t>
                    </m:r>
                  </m:oMath>
                </a14:m>
                <a:endParaRPr lang="en-GB" b="0" dirty="0" smtClean="0">
                  <a:ea typeface="Cambria Math"/>
                </a:endParaRPr>
              </a:p>
              <a:p>
                <a:pPr marL="285750" indent="-285750">
                  <a:buFont typeface="Arial" panose="020B0604020202020204" pitchFamily="34" charset="0"/>
                  <a:buChar char="•"/>
                </a:pPr>
                <a:r>
                  <a:rPr lang="en-GB" dirty="0"/>
                  <a:t>9</a:t>
                </a:r>
                <a:r>
                  <a:rPr lang="en-GB" dirty="0" smtClean="0"/>
                  <a:t> sites with </a:t>
                </a:r>
                <a14:m>
                  <m:oMath xmlns:m="http://schemas.openxmlformats.org/officeDocument/2006/math">
                    <m:r>
                      <a:rPr lang="en-GB" i="1" smtClean="0">
                        <a:latin typeface="Cambria Math"/>
                        <a:ea typeface="Cambria Math"/>
                      </a:rPr>
                      <m:t>≥</m:t>
                    </m:r>
                    <m:r>
                      <a:rPr lang="en-GB" b="0" i="1" smtClean="0">
                        <a:latin typeface="Cambria Math"/>
                        <a:ea typeface="Cambria Math"/>
                      </a:rPr>
                      <m:t>3</m:t>
                    </m:r>
                  </m:oMath>
                </a14:m>
                <a:r>
                  <a:rPr lang="en-GB" dirty="0" smtClean="0"/>
                  <a:t>yrs of data</a:t>
                </a:r>
              </a:p>
              <a:p>
                <a:pPr marL="285750" indent="-285750">
                  <a:buFont typeface="Arial" panose="020B0604020202020204" pitchFamily="34" charset="0"/>
                  <a:buChar char="•"/>
                </a:pPr>
                <a:r>
                  <a:rPr lang="en-GB" dirty="0"/>
                  <a:t>Mean normalised peak count shows</a:t>
                </a:r>
                <a:r>
                  <a:rPr lang="en-GB" dirty="0" smtClean="0"/>
                  <a:t> </a:t>
                </a:r>
                <a:r>
                  <a:rPr lang="en-GB" b="1" dirty="0" smtClean="0">
                    <a:solidFill>
                      <a:srgbClr val="FF6600"/>
                    </a:solidFill>
                  </a:rPr>
                  <a:t>significant increase </a:t>
                </a:r>
                <a:r>
                  <a:rPr lang="en-GB" dirty="0" smtClean="0"/>
                  <a:t>(P&lt;0.05).</a:t>
                </a:r>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4788024" y="1340768"/>
                <a:ext cx="3927371" cy="1477328"/>
              </a:xfrm>
              <a:prstGeom prst="rect">
                <a:avLst/>
              </a:prstGeom>
              <a:blipFill rotWithShape="1">
                <a:blip r:embed="rId8"/>
                <a:stretch>
                  <a:fillRect l="-930" t="-2066" b="-5785"/>
                </a:stretch>
              </a:blipFill>
            </p:spPr>
            <p:txBody>
              <a:bodyPr/>
              <a:lstStyle/>
              <a:p>
                <a:r>
                  <a:rPr lang="en-GB">
                    <a:noFill/>
                  </a:rPr>
                  <a:t> </a:t>
                </a:r>
              </a:p>
            </p:txBody>
          </p:sp>
        </mc:Fallback>
      </mc:AlternateContent>
      <p:cxnSp>
        <p:nvCxnSpPr>
          <p:cNvPr id="3" name="Straight Connector 2"/>
          <p:cNvCxnSpPr/>
          <p:nvPr/>
        </p:nvCxnSpPr>
        <p:spPr>
          <a:xfrm>
            <a:off x="4572000" y="773832"/>
            <a:ext cx="0" cy="60841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Oval 1"/>
          <p:cNvSpPr/>
          <p:nvPr/>
        </p:nvSpPr>
        <p:spPr>
          <a:xfrm>
            <a:off x="539552" y="1836000"/>
            <a:ext cx="1043600" cy="485472"/>
          </a:xfrm>
          <a:prstGeom prst="ellipse">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5004048" y="1836000"/>
            <a:ext cx="899584" cy="485472"/>
          </a:xfrm>
          <a:prstGeom prst="ellipse">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319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3447"/>
          <a:stretch/>
        </p:blipFill>
        <p:spPr bwMode="auto">
          <a:xfrm>
            <a:off x="4138269" y="0"/>
            <a:ext cx="4898227" cy="4365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0" y="0"/>
            <a:ext cx="3851920" cy="1916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9181" y="29054"/>
            <a:ext cx="3861101" cy="1887778"/>
          </a:xfrm>
        </p:spPr>
        <p:txBody>
          <a:bodyPr>
            <a:normAutofit fontScale="90000"/>
          </a:bodyPr>
          <a:lstStyle/>
          <a:p>
            <a:r>
              <a:rPr lang="en-GB" dirty="0" smtClean="0"/>
              <a:t>Key Factors Affecting Adder Populations</a:t>
            </a:r>
            <a:endParaRPr lang="en-GB" dirty="0"/>
          </a:p>
        </p:txBody>
      </p:sp>
      <p:sp>
        <p:nvSpPr>
          <p:cNvPr id="3" name="Content Placeholder 2"/>
          <p:cNvSpPr>
            <a:spLocks noGrp="1"/>
          </p:cNvSpPr>
          <p:nvPr>
            <p:ph idx="1"/>
          </p:nvPr>
        </p:nvSpPr>
        <p:spPr>
          <a:xfrm>
            <a:off x="107504" y="1844824"/>
            <a:ext cx="3937377" cy="4853136"/>
          </a:xfrm>
        </p:spPr>
        <p:txBody>
          <a:bodyPr>
            <a:normAutofit fontScale="62500" lnSpcReduction="20000"/>
          </a:bodyPr>
          <a:lstStyle/>
          <a:p>
            <a:pPr marL="0" indent="0">
              <a:buNone/>
            </a:pPr>
            <a:endParaRPr lang="en-GB" dirty="0" smtClean="0"/>
          </a:p>
          <a:p>
            <a:pPr marL="0" indent="0">
              <a:buNone/>
            </a:pPr>
            <a:r>
              <a:rPr lang="en-GB" b="1" dirty="0" smtClean="0">
                <a:solidFill>
                  <a:srgbClr val="FF6600"/>
                </a:solidFill>
              </a:rPr>
              <a:t>PP = Public Pressure through Disturbance</a:t>
            </a:r>
          </a:p>
          <a:p>
            <a:pPr marL="0" indent="0">
              <a:buNone/>
            </a:pPr>
            <a:r>
              <a:rPr lang="en-GB" b="1" dirty="0" smtClean="0">
                <a:solidFill>
                  <a:srgbClr val="FF6600"/>
                </a:solidFill>
              </a:rPr>
              <a:t>HM = Habitat Management</a:t>
            </a:r>
          </a:p>
          <a:p>
            <a:pPr marL="0" indent="0">
              <a:buNone/>
            </a:pPr>
            <a:r>
              <a:rPr lang="en-GB" b="1" dirty="0" smtClean="0">
                <a:solidFill>
                  <a:srgbClr val="FF6600"/>
                </a:solidFill>
              </a:rPr>
              <a:t>HF = Habitat Fragmentation</a:t>
            </a:r>
          </a:p>
          <a:p>
            <a:pPr marL="0" indent="0">
              <a:buNone/>
            </a:pPr>
            <a:r>
              <a:rPr lang="en-GB" dirty="0" smtClean="0"/>
              <a:t>NS = Neglect/Succession</a:t>
            </a:r>
          </a:p>
          <a:p>
            <a:pPr marL="0" indent="0">
              <a:buNone/>
            </a:pPr>
            <a:r>
              <a:rPr lang="en-GB" dirty="0" smtClean="0"/>
              <a:t>PE = Persecution</a:t>
            </a:r>
          </a:p>
          <a:p>
            <a:pPr marL="0" indent="0">
              <a:buNone/>
            </a:pPr>
            <a:r>
              <a:rPr lang="en-GB" dirty="0" smtClean="0"/>
              <a:t>FI = Fire</a:t>
            </a:r>
          </a:p>
          <a:p>
            <a:pPr marL="0" indent="0">
              <a:buNone/>
            </a:pPr>
            <a:r>
              <a:rPr lang="en-GB" dirty="0" smtClean="0"/>
              <a:t>PR = Predation</a:t>
            </a:r>
          </a:p>
          <a:p>
            <a:pPr marL="0" indent="0">
              <a:buNone/>
            </a:pPr>
            <a:r>
              <a:rPr lang="en-GB" dirty="0" smtClean="0"/>
              <a:t>FO = Forestry Operations</a:t>
            </a:r>
          </a:p>
          <a:p>
            <a:pPr marL="0" indent="0">
              <a:buNone/>
            </a:pPr>
            <a:r>
              <a:rPr lang="en-GB" dirty="0" smtClean="0"/>
              <a:t>BD = Building Development</a:t>
            </a:r>
          </a:p>
          <a:p>
            <a:pPr marL="0" indent="0">
              <a:buNone/>
            </a:pPr>
            <a:r>
              <a:rPr lang="en-GB" dirty="0" smtClean="0"/>
              <a:t>AC = Agricultural Changes</a:t>
            </a:r>
          </a:p>
          <a:p>
            <a:pPr marL="0" indent="0">
              <a:buNone/>
            </a:pPr>
            <a:r>
              <a:rPr lang="en-GB" dirty="0" smtClean="0"/>
              <a:t>IC = Introduction for Conservation</a:t>
            </a:r>
          </a:p>
          <a:p>
            <a:pPr marL="0" indent="0">
              <a:buNone/>
            </a:pPr>
            <a:r>
              <a:rPr lang="en-GB" dirty="0" smtClean="0"/>
              <a:t>ID = Introduction for Development Mitigation</a:t>
            </a:r>
          </a:p>
          <a:p>
            <a:pPr marL="0" indent="0">
              <a:buNone/>
            </a:pPr>
            <a:r>
              <a:rPr lang="en-GB" dirty="0" smtClean="0"/>
              <a:t>I = Introduction (not specified)</a:t>
            </a:r>
            <a:endParaRPr lang="en-GB" dirty="0"/>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a:ext>
            </a:extLst>
          </a:blip>
          <a:srcRect l="3104" t="22203" r="58400" b="53518"/>
          <a:stretch/>
        </p:blipFill>
        <p:spPr bwMode="auto">
          <a:xfrm>
            <a:off x="5580112" y="5250904"/>
            <a:ext cx="1832591" cy="163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Image result for boots walking public countryside"/>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54797" r="13672"/>
          <a:stretch/>
        </p:blipFill>
        <p:spPr bwMode="auto">
          <a:xfrm>
            <a:off x="3896597" y="5250903"/>
            <a:ext cx="1683515" cy="163448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habitat fragmentation uk"/>
          <p:cNvPicPr>
            <a:picLocks noChangeAspect="1" noChangeArrowheads="1"/>
          </p:cNvPicPr>
          <p:nvPr/>
        </p:nvPicPr>
        <p:blipFill rotWithShape="1">
          <a:blip r:embed="rId6">
            <a:extLst>
              <a:ext uri="{28A0092B-C50C-407E-A947-70E740481C1C}">
                <a14:useLocalDpi xmlns:a14="http://schemas.microsoft.com/office/drawing/2010/main"/>
              </a:ext>
            </a:extLst>
          </a:blip>
          <a:srcRect l="7812" r="5718"/>
          <a:stretch/>
        </p:blipFill>
        <p:spPr bwMode="auto">
          <a:xfrm>
            <a:off x="7349582" y="5250903"/>
            <a:ext cx="1794418" cy="1630529"/>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a:stCxn id="1028" idx="0"/>
          </p:cNvCxnSpPr>
          <p:nvPr/>
        </p:nvCxnSpPr>
        <p:spPr>
          <a:xfrm flipV="1">
            <a:off x="4738355" y="4365104"/>
            <a:ext cx="242630" cy="88579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26" idx="0"/>
          </p:cNvCxnSpPr>
          <p:nvPr/>
        </p:nvCxnSpPr>
        <p:spPr>
          <a:xfrm flipH="1" flipV="1">
            <a:off x="5236516" y="4365104"/>
            <a:ext cx="1259892" cy="8858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32" idx="0"/>
          </p:cNvCxnSpPr>
          <p:nvPr/>
        </p:nvCxnSpPr>
        <p:spPr>
          <a:xfrm flipH="1" flipV="1">
            <a:off x="5580112" y="4365104"/>
            <a:ext cx="2666679" cy="88579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851920" y="0"/>
            <a:ext cx="30088" cy="6858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Picture 3"/>
          <p:cNvPicPr>
            <a:picLocks noChangeAspect="1" noChangeArrowheads="1"/>
          </p:cNvPicPr>
          <p:nvPr/>
        </p:nvPicPr>
        <p:blipFill rotWithShape="1">
          <a:blip r:embed="rId7">
            <a:extLst>
              <a:ext uri="{28A0092B-C50C-407E-A947-70E740481C1C}">
                <a14:useLocalDpi xmlns:a14="http://schemas.microsoft.com/office/drawing/2010/main"/>
              </a:ext>
            </a:extLst>
          </a:blip>
          <a:srcRect l="78714" t="12748" r="4678" b="80655"/>
          <a:stretch/>
        </p:blipFill>
        <p:spPr bwMode="auto">
          <a:xfrm>
            <a:off x="6904106" y="332656"/>
            <a:ext cx="1988374" cy="789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rot="16200000">
            <a:off x="2922760" y="2274523"/>
            <a:ext cx="2515685" cy="369332"/>
          </a:xfrm>
          <a:prstGeom prst="rect">
            <a:avLst/>
          </a:prstGeom>
          <a:solidFill>
            <a:schemeClr val="bg1"/>
          </a:solidFill>
        </p:spPr>
        <p:txBody>
          <a:bodyPr wrap="square" rtlCol="0">
            <a:spAutoFit/>
          </a:bodyPr>
          <a:lstStyle/>
          <a:p>
            <a:pPr algn="ctr"/>
            <a:r>
              <a:rPr lang="en-GB" dirty="0" smtClean="0"/>
              <a:t>Percentage of Sites</a:t>
            </a:r>
            <a:endParaRPr lang="en-GB" dirty="0"/>
          </a:p>
        </p:txBody>
      </p:sp>
    </p:spTree>
    <p:extLst>
      <p:ext uri="{BB962C8B-B14F-4D97-AF65-F5344CB8AC3E}">
        <p14:creationId xmlns:p14="http://schemas.microsoft.com/office/powerpoint/2010/main" val="4036154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1340768"/>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116632"/>
            <a:ext cx="8229600" cy="1143000"/>
          </a:xfrm>
        </p:spPr>
        <p:txBody>
          <a:bodyPr>
            <a:normAutofit/>
          </a:bodyPr>
          <a:lstStyle/>
          <a:p>
            <a:r>
              <a:rPr lang="en-GB" dirty="0" smtClean="0"/>
              <a:t>Negative Factors (%)</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082841583"/>
              </p:ext>
            </p:extLst>
          </p:nvPr>
        </p:nvGraphicFramePr>
        <p:xfrm>
          <a:off x="611560" y="1434420"/>
          <a:ext cx="7920880" cy="5234940"/>
        </p:xfrm>
        <a:graphic>
          <a:graphicData uri="http://schemas.openxmlformats.org/drawingml/2006/table">
            <a:tbl>
              <a:tblPr>
                <a:tableStyleId>{EB9631B5-78F2-41C9-869B-9F39066F8104}</a:tableStyleId>
              </a:tblPr>
              <a:tblGrid>
                <a:gridCol w="1584176">
                  <a:extLst>
                    <a:ext uri="{9D8B030D-6E8A-4147-A177-3AD203B41FA5}">
                      <a16:colId xmlns:a16="http://schemas.microsoft.com/office/drawing/2014/main" xmlns="" val="20000"/>
                    </a:ext>
                  </a:extLst>
                </a:gridCol>
                <a:gridCol w="1584176">
                  <a:extLst>
                    <a:ext uri="{9D8B030D-6E8A-4147-A177-3AD203B41FA5}">
                      <a16:colId xmlns:a16="http://schemas.microsoft.com/office/drawing/2014/main" xmlns="" val="20001"/>
                    </a:ext>
                  </a:extLst>
                </a:gridCol>
                <a:gridCol w="1584176">
                  <a:extLst>
                    <a:ext uri="{9D8B030D-6E8A-4147-A177-3AD203B41FA5}">
                      <a16:colId xmlns:a16="http://schemas.microsoft.com/office/drawing/2014/main" xmlns="" val="20002"/>
                    </a:ext>
                  </a:extLst>
                </a:gridCol>
                <a:gridCol w="1584176">
                  <a:extLst>
                    <a:ext uri="{9D8B030D-6E8A-4147-A177-3AD203B41FA5}">
                      <a16:colId xmlns:a16="http://schemas.microsoft.com/office/drawing/2014/main" xmlns="" val="20003"/>
                    </a:ext>
                  </a:extLst>
                </a:gridCol>
                <a:gridCol w="1584176">
                  <a:extLst>
                    <a:ext uri="{9D8B030D-6E8A-4147-A177-3AD203B41FA5}">
                      <a16:colId xmlns:a16="http://schemas.microsoft.com/office/drawing/2014/main" xmlns="" val="20004"/>
                    </a:ext>
                  </a:extLst>
                </a:gridCol>
              </a:tblGrid>
              <a:tr h="432048">
                <a:tc>
                  <a:txBody>
                    <a:bodyPr/>
                    <a:lstStyle/>
                    <a:p>
                      <a:pPr algn="l" fontAlgn="b"/>
                      <a:endParaRPr lang="en-GB" sz="28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dirty="0">
                          <a:effectLst/>
                        </a:rPr>
                        <a:t>1983</a:t>
                      </a:r>
                      <a:endParaRPr lang="en-GB" sz="28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800" u="none" strike="noStrike" dirty="0">
                          <a:effectLst/>
                        </a:rPr>
                        <a:t>1991</a:t>
                      </a:r>
                      <a:endParaRPr lang="en-GB" sz="2800" b="1" i="0" u="none" strike="noStrike" dirty="0">
                        <a:solidFill>
                          <a:srgbClr val="000000"/>
                        </a:solidFill>
                        <a:effectLst/>
                        <a:latin typeface="Calibri"/>
                      </a:endParaRPr>
                    </a:p>
                  </a:txBody>
                  <a:tcPr marL="9525" marR="9525" marT="9525" marB="0" anchor="b"/>
                </a:tc>
                <a:tc>
                  <a:txBody>
                    <a:bodyPr/>
                    <a:lstStyle/>
                    <a:p>
                      <a:pPr algn="ctr" fontAlgn="b"/>
                      <a:r>
                        <a:rPr lang="en-GB" sz="2800" u="none" strike="noStrike" dirty="0">
                          <a:effectLst/>
                        </a:rPr>
                        <a:t>2004</a:t>
                      </a:r>
                      <a:endParaRPr lang="en-GB" sz="2800" b="1" i="0" u="none" strike="noStrike" dirty="0">
                        <a:solidFill>
                          <a:srgbClr val="000000"/>
                        </a:solidFill>
                        <a:effectLst/>
                        <a:latin typeface="Calibri"/>
                      </a:endParaRPr>
                    </a:p>
                  </a:txBody>
                  <a:tcPr marL="9525" marR="9525" marT="9525" marB="0" anchor="b"/>
                </a:tc>
                <a:tc>
                  <a:txBody>
                    <a:bodyPr/>
                    <a:lstStyle/>
                    <a:p>
                      <a:pPr algn="ctr" fontAlgn="b"/>
                      <a:r>
                        <a:rPr lang="en-GB" sz="2800" u="none" strike="noStrike" dirty="0" smtClean="0">
                          <a:effectLst/>
                        </a:rPr>
                        <a:t>2017</a:t>
                      </a:r>
                      <a:endParaRPr lang="en-GB" sz="2800" b="1"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0"/>
                  </a:ext>
                </a:extLst>
              </a:tr>
              <a:tr h="355418">
                <a:tc>
                  <a:txBody>
                    <a:bodyPr/>
                    <a:lstStyle/>
                    <a:p>
                      <a:pPr algn="l" fontAlgn="b"/>
                      <a:endParaRPr lang="en-GB" sz="28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b"/>
                      <a:r>
                        <a:rPr lang="en-GB" sz="2800" u="none" strike="noStrike" dirty="0">
                          <a:effectLst/>
                        </a:rPr>
                        <a:t>C&amp;S</a:t>
                      </a:r>
                      <a:endParaRPr lang="en-GB" sz="28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r>
                        <a:rPr lang="en-GB" sz="2800" u="none" strike="noStrike" dirty="0" smtClean="0">
                          <a:effectLst/>
                        </a:rPr>
                        <a:t>HB&amp;O</a:t>
                      </a:r>
                      <a:endParaRPr lang="en-GB" sz="2800" b="1"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GB" sz="2800" u="none" strike="noStrike" dirty="0">
                          <a:effectLst/>
                        </a:rPr>
                        <a:t>ENRR</a:t>
                      </a:r>
                      <a:endParaRPr lang="en-GB" sz="2800" b="1"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GB" sz="2800" u="none" strike="noStrike" dirty="0" smtClean="0">
                          <a:effectLst/>
                        </a:rPr>
                        <a:t>Current</a:t>
                      </a:r>
                      <a:endParaRPr lang="en-GB" sz="2800" b="1"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355418">
                <a:tc>
                  <a:txBody>
                    <a:bodyPr/>
                    <a:lstStyle/>
                    <a:p>
                      <a:pPr algn="l" fontAlgn="b"/>
                      <a:r>
                        <a:rPr lang="en-GB" sz="2800" u="none" strike="noStrike" dirty="0" smtClean="0">
                          <a:effectLst/>
                        </a:rPr>
                        <a:t> PP</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b"/>
                      <a:r>
                        <a:rPr lang="en-GB" sz="2800" u="none" strike="noStrike">
                          <a:effectLst/>
                        </a:rPr>
                        <a:t>14</a:t>
                      </a:r>
                      <a:endParaRPr lang="en-GB" sz="28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fontAlgn="b"/>
                      <a:r>
                        <a:rPr lang="en-GB" sz="2800" u="none" strike="noStrike" dirty="0">
                          <a:effectLst/>
                        </a:rPr>
                        <a:t>19</a:t>
                      </a:r>
                      <a:endParaRPr lang="en-GB" sz="2800" b="0" i="0" u="none" strike="noStrike" dirty="0">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solidFill>
                      <a:srgbClr val="FFC000"/>
                    </a:solidFill>
                  </a:tcPr>
                </a:tc>
                <a:tc>
                  <a:txBody>
                    <a:bodyPr/>
                    <a:lstStyle/>
                    <a:p>
                      <a:pPr algn="ctr" fontAlgn="b"/>
                      <a:r>
                        <a:rPr lang="en-GB" sz="2800" u="none" strike="noStrike" dirty="0">
                          <a:effectLst/>
                        </a:rPr>
                        <a:t>25</a:t>
                      </a:r>
                      <a:endParaRPr lang="en-GB" sz="2800" b="0" i="0" u="none" strike="noStrike" dirty="0">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solidFill>
                      <a:srgbClr val="FFC000"/>
                    </a:solidFill>
                  </a:tcPr>
                </a:tc>
                <a:tc>
                  <a:txBody>
                    <a:bodyPr/>
                    <a:lstStyle/>
                    <a:p>
                      <a:pPr algn="ctr" fontAlgn="b"/>
                      <a:r>
                        <a:rPr lang="en-GB" sz="2800" u="none" strike="noStrike" dirty="0">
                          <a:effectLst/>
                        </a:rPr>
                        <a:t>48</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FC000"/>
                    </a:solidFill>
                  </a:tcPr>
                </a:tc>
                <a:extLst>
                  <a:ext uri="{0D108BD9-81ED-4DB2-BD59-A6C34878D82A}">
                    <a16:rowId xmlns:a16="http://schemas.microsoft.com/office/drawing/2014/main" xmlns="" val="10002"/>
                  </a:ext>
                </a:extLst>
              </a:tr>
              <a:tr h="355418">
                <a:tc>
                  <a:txBody>
                    <a:bodyPr/>
                    <a:lstStyle/>
                    <a:p>
                      <a:pPr algn="l" fontAlgn="b"/>
                      <a:r>
                        <a:rPr lang="en-GB" sz="2800" u="none" strike="noStrike" dirty="0" smtClean="0">
                          <a:effectLst/>
                        </a:rPr>
                        <a:t> HM</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a:effectLst/>
                        </a:rPr>
                        <a:t>5*</a:t>
                      </a:r>
                      <a:endParaRPr lang="en-GB" sz="28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800" u="none" strike="noStrike">
                          <a:effectLst/>
                        </a:rPr>
                        <a:t>N/A</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12</a:t>
                      </a:r>
                      <a:endParaRPr lang="en-GB" sz="2800" b="0" i="0" u="none" strike="noStrike" dirty="0">
                        <a:solidFill>
                          <a:srgbClr val="000000"/>
                        </a:solidFill>
                        <a:effectLst/>
                        <a:latin typeface="Calibri"/>
                      </a:endParaRPr>
                    </a:p>
                  </a:txBody>
                  <a:tcPr marL="9525" marR="9525" marT="9525" marB="0" anchor="b"/>
                </a:tc>
                <a:tc>
                  <a:txBody>
                    <a:bodyPr/>
                    <a:lstStyle/>
                    <a:p>
                      <a:pPr algn="ctr" fontAlgn="b"/>
                      <a:r>
                        <a:rPr lang="en-GB" sz="2800" u="none" strike="noStrike" dirty="0">
                          <a:effectLst/>
                        </a:rPr>
                        <a:t>22</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xmlns="" val="10003"/>
                  </a:ext>
                </a:extLst>
              </a:tr>
              <a:tr h="355418">
                <a:tc>
                  <a:txBody>
                    <a:bodyPr/>
                    <a:lstStyle/>
                    <a:p>
                      <a:pPr algn="l" fontAlgn="b"/>
                      <a:r>
                        <a:rPr lang="en-GB" sz="2800" u="none" strike="noStrike" dirty="0" smtClean="0">
                          <a:effectLst/>
                        </a:rPr>
                        <a:t> HF</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a:effectLst/>
                        </a:rPr>
                        <a:t>N/A</a:t>
                      </a:r>
                      <a:endParaRPr lang="en-GB" sz="28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800" u="none" strike="noStrike">
                          <a:effectLst/>
                        </a:rPr>
                        <a:t>N/A</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N/A</a:t>
                      </a:r>
                      <a:endParaRPr lang="en-GB" sz="2800" b="0" i="0" u="none" strike="noStrike" dirty="0">
                        <a:solidFill>
                          <a:srgbClr val="000000"/>
                        </a:solidFill>
                        <a:effectLst/>
                        <a:latin typeface="Calibri"/>
                      </a:endParaRPr>
                    </a:p>
                  </a:txBody>
                  <a:tcPr marL="9525" marR="9525" marT="9525" marB="0" anchor="b"/>
                </a:tc>
                <a:tc>
                  <a:txBody>
                    <a:bodyPr/>
                    <a:lstStyle/>
                    <a:p>
                      <a:pPr algn="ctr" fontAlgn="b"/>
                      <a:r>
                        <a:rPr lang="en-GB" sz="2800" u="none" strike="noStrike" dirty="0">
                          <a:effectLst/>
                        </a:rPr>
                        <a:t>17</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solidFill>
                      <a:srgbClr val="FFC000"/>
                    </a:solidFill>
                  </a:tcPr>
                </a:tc>
                <a:extLst>
                  <a:ext uri="{0D108BD9-81ED-4DB2-BD59-A6C34878D82A}">
                    <a16:rowId xmlns:a16="http://schemas.microsoft.com/office/drawing/2014/main" xmlns="" val="10004"/>
                  </a:ext>
                </a:extLst>
              </a:tr>
              <a:tr h="355418">
                <a:tc>
                  <a:txBody>
                    <a:bodyPr/>
                    <a:lstStyle/>
                    <a:p>
                      <a:pPr algn="l" fontAlgn="b"/>
                      <a:r>
                        <a:rPr lang="en-GB" sz="2800" u="none" strike="noStrike" dirty="0" smtClean="0">
                          <a:effectLst/>
                        </a:rPr>
                        <a:t> NS</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a:effectLst/>
                        </a:rPr>
                        <a:t>N/A</a:t>
                      </a:r>
                      <a:endParaRPr lang="en-GB" sz="28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800" u="none" strike="noStrike">
                          <a:effectLst/>
                        </a:rPr>
                        <a:t>6</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14</a:t>
                      </a:r>
                      <a:endParaRPr lang="en-GB" sz="2800" b="0" i="0" u="none" strike="noStrike" dirty="0">
                        <a:solidFill>
                          <a:srgbClr val="000000"/>
                        </a:solidFill>
                        <a:effectLst/>
                        <a:latin typeface="Calibri"/>
                      </a:endParaRPr>
                    </a:p>
                  </a:txBody>
                  <a:tcPr marL="9525" marR="9525" marT="9525" marB="0" anchor="b">
                    <a:solidFill>
                      <a:srgbClr val="FFC000"/>
                    </a:solidFill>
                  </a:tcPr>
                </a:tc>
                <a:tc>
                  <a:txBody>
                    <a:bodyPr/>
                    <a:lstStyle/>
                    <a:p>
                      <a:pPr algn="ctr" fontAlgn="b"/>
                      <a:r>
                        <a:rPr lang="en-GB" sz="2800" u="none" strike="noStrike" dirty="0">
                          <a:effectLst/>
                        </a:rPr>
                        <a:t>16</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5"/>
                  </a:ext>
                </a:extLst>
              </a:tr>
              <a:tr h="355418">
                <a:tc>
                  <a:txBody>
                    <a:bodyPr/>
                    <a:lstStyle/>
                    <a:p>
                      <a:pPr algn="l" fontAlgn="b"/>
                      <a:r>
                        <a:rPr lang="en-GB" sz="2800" u="none" strike="noStrike" dirty="0" smtClean="0">
                          <a:effectLst/>
                        </a:rPr>
                        <a:t> PE</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dirty="0">
                          <a:effectLst/>
                        </a:rPr>
                        <a:t>19</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solidFill>
                      <a:srgbClr val="FFC000"/>
                    </a:solidFill>
                  </a:tcPr>
                </a:tc>
                <a:tc>
                  <a:txBody>
                    <a:bodyPr/>
                    <a:lstStyle/>
                    <a:p>
                      <a:pPr algn="ctr" fontAlgn="b"/>
                      <a:r>
                        <a:rPr lang="en-GB" sz="2800" u="none" strike="noStrike">
                          <a:effectLst/>
                        </a:rPr>
                        <a:t>6</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17</a:t>
                      </a:r>
                      <a:endParaRPr lang="en-GB" sz="2800" b="0" i="0" u="none" strike="noStrike" dirty="0">
                        <a:solidFill>
                          <a:srgbClr val="000000"/>
                        </a:solidFill>
                        <a:effectLst/>
                        <a:latin typeface="Calibri"/>
                      </a:endParaRPr>
                    </a:p>
                  </a:txBody>
                  <a:tcPr marL="9525" marR="9525" marT="9525" marB="0" anchor="b">
                    <a:solidFill>
                      <a:srgbClr val="FFC000"/>
                    </a:solidFill>
                  </a:tcPr>
                </a:tc>
                <a:tc>
                  <a:txBody>
                    <a:bodyPr/>
                    <a:lstStyle/>
                    <a:p>
                      <a:pPr algn="ctr" fontAlgn="b"/>
                      <a:r>
                        <a:rPr lang="en-GB" sz="2800" u="none" strike="noStrike" dirty="0">
                          <a:effectLst/>
                        </a:rPr>
                        <a:t>13</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6"/>
                  </a:ext>
                </a:extLst>
              </a:tr>
              <a:tr h="355418">
                <a:tc>
                  <a:txBody>
                    <a:bodyPr/>
                    <a:lstStyle/>
                    <a:p>
                      <a:pPr algn="l" fontAlgn="b"/>
                      <a:r>
                        <a:rPr lang="en-GB" sz="2800" u="none" strike="noStrike" dirty="0" smtClean="0">
                          <a:effectLst/>
                        </a:rPr>
                        <a:t> FI</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dirty="0">
                          <a:effectLst/>
                        </a:rPr>
                        <a:t>16</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solidFill>
                      <a:srgbClr val="FFC000"/>
                    </a:solidFill>
                  </a:tcPr>
                </a:tc>
                <a:tc>
                  <a:txBody>
                    <a:bodyPr/>
                    <a:lstStyle/>
                    <a:p>
                      <a:pPr algn="ctr" fontAlgn="b"/>
                      <a:r>
                        <a:rPr lang="en-GB" sz="2800" u="none" strike="noStrike">
                          <a:effectLst/>
                        </a:rPr>
                        <a:t>6</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a:effectLst/>
                        </a:rPr>
                        <a:t>12</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12</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7"/>
                  </a:ext>
                </a:extLst>
              </a:tr>
              <a:tr h="355418">
                <a:tc>
                  <a:txBody>
                    <a:bodyPr/>
                    <a:lstStyle/>
                    <a:p>
                      <a:pPr algn="l" fontAlgn="b"/>
                      <a:r>
                        <a:rPr lang="en-GB" sz="2800" u="none" strike="noStrike" dirty="0" smtClean="0">
                          <a:effectLst/>
                        </a:rPr>
                        <a:t> PR</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a:effectLst/>
                        </a:rPr>
                        <a:t>0</a:t>
                      </a:r>
                      <a:endParaRPr lang="en-GB" sz="28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800" u="none" strike="noStrike">
                          <a:effectLst/>
                        </a:rPr>
                        <a:t>N/A</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a:effectLst/>
                        </a:rPr>
                        <a:t>9</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12</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8"/>
                  </a:ext>
                </a:extLst>
              </a:tr>
              <a:tr h="355418">
                <a:tc>
                  <a:txBody>
                    <a:bodyPr/>
                    <a:lstStyle/>
                    <a:p>
                      <a:pPr algn="l" fontAlgn="b"/>
                      <a:r>
                        <a:rPr lang="en-GB" sz="2800" u="none" strike="noStrike" dirty="0" smtClean="0">
                          <a:effectLst/>
                        </a:rPr>
                        <a:t> FO</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a:effectLst/>
                        </a:rPr>
                        <a:t>14</a:t>
                      </a:r>
                      <a:endParaRPr lang="en-GB" sz="28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800" u="none" strike="noStrike" dirty="0">
                          <a:effectLst/>
                        </a:rPr>
                        <a:t>19</a:t>
                      </a:r>
                      <a:endParaRPr lang="en-GB" sz="2800" b="0" i="0" u="none" strike="noStrike" dirty="0">
                        <a:solidFill>
                          <a:srgbClr val="000000"/>
                        </a:solidFill>
                        <a:effectLst/>
                        <a:latin typeface="Calibri"/>
                      </a:endParaRPr>
                    </a:p>
                  </a:txBody>
                  <a:tcPr marL="9525" marR="9525" marT="9525" marB="0" anchor="b">
                    <a:solidFill>
                      <a:srgbClr val="FFC000"/>
                    </a:solidFill>
                  </a:tcPr>
                </a:tc>
                <a:tc>
                  <a:txBody>
                    <a:bodyPr/>
                    <a:lstStyle/>
                    <a:p>
                      <a:pPr algn="ctr" fontAlgn="b"/>
                      <a:r>
                        <a:rPr lang="en-GB" sz="2800" u="none" strike="noStrike">
                          <a:effectLst/>
                        </a:rPr>
                        <a:t>10</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6</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09"/>
                  </a:ext>
                </a:extLst>
              </a:tr>
              <a:tr h="355418">
                <a:tc>
                  <a:txBody>
                    <a:bodyPr/>
                    <a:lstStyle/>
                    <a:p>
                      <a:pPr algn="l" fontAlgn="b"/>
                      <a:r>
                        <a:rPr lang="en-GB" sz="2800" u="none" strike="noStrike" dirty="0" smtClean="0">
                          <a:effectLst/>
                        </a:rPr>
                        <a:t> BD</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a:effectLst/>
                        </a:rPr>
                        <a:t>8</a:t>
                      </a:r>
                      <a:endParaRPr lang="en-GB" sz="28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tcPr>
                </a:tc>
                <a:tc>
                  <a:txBody>
                    <a:bodyPr/>
                    <a:lstStyle/>
                    <a:p>
                      <a:pPr algn="ctr" fontAlgn="b"/>
                      <a:r>
                        <a:rPr lang="en-GB" sz="2800" u="none" strike="noStrike">
                          <a:effectLst/>
                        </a:rPr>
                        <a:t>6</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a:effectLst/>
                        </a:rPr>
                        <a:t>10</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5</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10"/>
                  </a:ext>
                </a:extLst>
              </a:tr>
              <a:tr h="355418">
                <a:tc>
                  <a:txBody>
                    <a:bodyPr/>
                    <a:lstStyle/>
                    <a:p>
                      <a:pPr algn="l" fontAlgn="b"/>
                      <a:r>
                        <a:rPr lang="en-GB" sz="2800" u="none" strike="noStrike" dirty="0" smtClean="0">
                          <a:effectLst/>
                        </a:rPr>
                        <a:t> AC</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GB" sz="2800" u="none" strike="noStrike" dirty="0">
                          <a:effectLst/>
                        </a:rPr>
                        <a:t>19</a:t>
                      </a:r>
                      <a:endParaRPr lang="en-GB" sz="28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solidFill>
                      <a:srgbClr val="FFC000"/>
                    </a:solidFill>
                  </a:tcPr>
                </a:tc>
                <a:tc>
                  <a:txBody>
                    <a:bodyPr/>
                    <a:lstStyle/>
                    <a:p>
                      <a:pPr algn="ctr" fontAlgn="b"/>
                      <a:r>
                        <a:rPr lang="en-GB" sz="2800" u="none" strike="noStrike" dirty="0">
                          <a:effectLst/>
                        </a:rPr>
                        <a:t>16</a:t>
                      </a:r>
                      <a:endParaRPr lang="en-GB" sz="2800" b="0" i="0" u="none" strike="noStrike" dirty="0">
                        <a:solidFill>
                          <a:srgbClr val="000000"/>
                        </a:solidFill>
                        <a:effectLst/>
                        <a:latin typeface="Calibri"/>
                      </a:endParaRPr>
                    </a:p>
                  </a:txBody>
                  <a:tcPr marL="9525" marR="9525" marT="9525" marB="0" anchor="b">
                    <a:solidFill>
                      <a:srgbClr val="FFC000"/>
                    </a:solidFill>
                  </a:tcPr>
                </a:tc>
                <a:tc>
                  <a:txBody>
                    <a:bodyPr/>
                    <a:lstStyle/>
                    <a:p>
                      <a:pPr algn="ctr" fontAlgn="b"/>
                      <a:r>
                        <a:rPr lang="en-GB" sz="2800" u="none" strike="noStrike">
                          <a:effectLst/>
                        </a:rPr>
                        <a:t>4</a:t>
                      </a:r>
                      <a:endParaRPr lang="en-GB" sz="2800" b="0" i="0" u="none" strike="noStrike">
                        <a:solidFill>
                          <a:srgbClr val="000000"/>
                        </a:solidFill>
                        <a:effectLst/>
                        <a:latin typeface="Calibri"/>
                      </a:endParaRPr>
                    </a:p>
                  </a:txBody>
                  <a:tcPr marL="9525" marR="9525" marT="9525" marB="0" anchor="b"/>
                </a:tc>
                <a:tc>
                  <a:txBody>
                    <a:bodyPr/>
                    <a:lstStyle/>
                    <a:p>
                      <a:pPr algn="ctr" fontAlgn="b"/>
                      <a:r>
                        <a:rPr lang="en-GB" sz="2800" u="none" strike="noStrike" dirty="0">
                          <a:effectLst/>
                        </a:rPr>
                        <a:t>4</a:t>
                      </a:r>
                      <a:endParaRPr lang="en-GB" sz="2800" b="0" i="0" u="none" strike="noStrike" dirty="0">
                        <a:solidFill>
                          <a:srgbClr val="000000"/>
                        </a:solidFill>
                        <a:effectLst/>
                        <a:latin typeface="Calibri"/>
                      </a:endParaRPr>
                    </a:p>
                  </a:txBody>
                  <a:tcPr marL="9525" marR="9525" marT="9525"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xmlns="" val="10011"/>
                  </a:ext>
                </a:extLst>
              </a:tr>
            </a:tbl>
          </a:graphicData>
        </a:graphic>
      </p:graphicFrame>
    </p:spTree>
    <p:extLst>
      <p:ext uri="{BB962C8B-B14F-4D97-AF65-F5344CB8AC3E}">
        <p14:creationId xmlns:p14="http://schemas.microsoft.com/office/powerpoint/2010/main" val="41780869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499992" y="0"/>
            <a:ext cx="4820764" cy="4489629"/>
            <a:chOff x="1475656" y="1252193"/>
            <a:chExt cx="6048672" cy="5633192"/>
          </a:xfrm>
        </p:grpSpPr>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6869"/>
            <a:stretch/>
          </p:blipFill>
          <p:spPr bwMode="auto">
            <a:xfrm>
              <a:off x="1475656" y="1252193"/>
              <a:ext cx="6048672" cy="5633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5882" t="11854" r="5856" b="76292"/>
            <a:stretch/>
          </p:blipFill>
          <p:spPr bwMode="auto">
            <a:xfrm>
              <a:off x="4716016" y="1484784"/>
              <a:ext cx="2432328" cy="1578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5" name="Rectangle 4"/>
          <p:cNvSpPr/>
          <p:nvPr/>
        </p:nvSpPr>
        <p:spPr>
          <a:xfrm>
            <a:off x="0" y="0"/>
            <a:ext cx="4355976" cy="1772816"/>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188640"/>
            <a:ext cx="4355976" cy="1340768"/>
          </a:xfrm>
        </p:spPr>
        <p:txBody>
          <a:bodyPr>
            <a:noAutofit/>
          </a:bodyPr>
          <a:lstStyle/>
          <a:p>
            <a:r>
              <a:rPr lang="en-GB" sz="4000" dirty="0" smtClean="0"/>
              <a:t>Beyond Population Trends: Behaviour </a:t>
            </a:r>
            <a:br>
              <a:rPr lang="en-GB" sz="4000" dirty="0" smtClean="0"/>
            </a:br>
            <a:r>
              <a:rPr lang="en-GB" sz="4000" dirty="0" smtClean="0"/>
              <a:t>&amp; Phenology</a:t>
            </a:r>
            <a:endParaRPr lang="en-GB" sz="4000" dirty="0"/>
          </a:p>
        </p:txBody>
      </p:sp>
      <p:grpSp>
        <p:nvGrpSpPr>
          <p:cNvPr id="12" name="Group 11"/>
          <p:cNvGrpSpPr/>
          <p:nvPr/>
        </p:nvGrpSpPr>
        <p:grpSpPr>
          <a:xfrm>
            <a:off x="4586475" y="4489629"/>
            <a:ext cx="4594037" cy="2323747"/>
            <a:chOff x="70521" y="4417621"/>
            <a:chExt cx="4283850" cy="2323747"/>
          </a:xfrm>
        </p:grpSpPr>
        <p:grpSp>
          <p:nvGrpSpPr>
            <p:cNvPr id="8" name="Group 7"/>
            <p:cNvGrpSpPr/>
            <p:nvPr/>
          </p:nvGrpSpPr>
          <p:grpSpPr>
            <a:xfrm>
              <a:off x="70521" y="4521236"/>
              <a:ext cx="4283850" cy="2220132"/>
              <a:chOff x="70521" y="3284984"/>
              <a:chExt cx="4283850" cy="2220132"/>
            </a:xfrm>
          </p:grpSpPr>
          <p:grpSp>
            <p:nvGrpSpPr>
              <p:cNvPr id="7" name="Group 6"/>
              <p:cNvGrpSpPr/>
              <p:nvPr/>
            </p:nvGrpSpPr>
            <p:grpSpPr>
              <a:xfrm>
                <a:off x="70521" y="3284984"/>
                <a:ext cx="4283850" cy="2220132"/>
                <a:chOff x="70521" y="3284984"/>
                <a:chExt cx="4283850" cy="2220132"/>
              </a:xfrm>
            </p:grpSpPr>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474" t="50000"/>
                <a:stretch/>
              </p:blipFill>
              <p:spPr bwMode="auto">
                <a:xfrm>
                  <a:off x="216495" y="3284984"/>
                  <a:ext cx="4137876" cy="2220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1132" r="95847" b="41190"/>
                <a:stretch/>
              </p:blipFill>
              <p:spPr bwMode="auto">
                <a:xfrm>
                  <a:off x="70521" y="4169664"/>
                  <a:ext cx="180999" cy="339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3"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134" r="96651" b="54813"/>
              <a:stretch/>
            </p:blipFill>
            <p:spPr bwMode="auto">
              <a:xfrm>
                <a:off x="70522" y="3925725"/>
                <a:ext cx="145974" cy="223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6"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526" t="7503" r="1" b="87193"/>
            <a:stretch/>
          </p:blipFill>
          <p:spPr bwMode="auto">
            <a:xfrm>
              <a:off x="393404" y="4417621"/>
              <a:ext cx="3960471" cy="2355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8" name="Straight Connector 17"/>
          <p:cNvCxnSpPr/>
          <p:nvPr/>
        </p:nvCxnSpPr>
        <p:spPr>
          <a:xfrm>
            <a:off x="4355976" y="0"/>
            <a:ext cx="0" cy="68853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Content Placeholder 2"/>
          <p:cNvSpPr>
            <a:spLocks noGrp="1"/>
          </p:cNvSpPr>
          <p:nvPr>
            <p:ph idx="1"/>
          </p:nvPr>
        </p:nvSpPr>
        <p:spPr>
          <a:xfrm>
            <a:off x="0" y="1988840"/>
            <a:ext cx="4355976" cy="4752528"/>
          </a:xfrm>
        </p:spPr>
        <p:txBody>
          <a:bodyPr>
            <a:normAutofit fontScale="92500" lnSpcReduction="20000"/>
          </a:bodyPr>
          <a:lstStyle/>
          <a:p>
            <a:r>
              <a:rPr lang="en-GB" dirty="0" smtClean="0"/>
              <a:t>Investigate differences in </a:t>
            </a:r>
            <a:r>
              <a:rPr lang="en-GB" b="1" dirty="0" smtClean="0">
                <a:solidFill>
                  <a:srgbClr val="FF6600"/>
                </a:solidFill>
              </a:rPr>
              <a:t>emergence timing</a:t>
            </a:r>
            <a:r>
              <a:rPr lang="en-GB" dirty="0" smtClean="0"/>
              <a:t>. </a:t>
            </a:r>
          </a:p>
          <a:p>
            <a:endParaRPr lang="en-GB" dirty="0" smtClean="0"/>
          </a:p>
          <a:p>
            <a:r>
              <a:rPr lang="en-GB" dirty="0" smtClean="0"/>
              <a:t>Males peak </a:t>
            </a:r>
            <a:r>
              <a:rPr lang="en-GB" b="1" dirty="0" smtClean="0">
                <a:solidFill>
                  <a:srgbClr val="FF6600"/>
                </a:solidFill>
              </a:rPr>
              <a:t>fortnight earlier </a:t>
            </a:r>
            <a:r>
              <a:rPr lang="en-GB" dirty="0" smtClean="0"/>
              <a:t>than females</a:t>
            </a:r>
          </a:p>
          <a:p>
            <a:endParaRPr lang="en-GB" dirty="0" smtClean="0"/>
          </a:p>
          <a:p>
            <a:r>
              <a:rPr lang="en-GB" b="1" dirty="0" smtClean="0">
                <a:solidFill>
                  <a:srgbClr val="FF6600"/>
                </a:solidFill>
              </a:rPr>
              <a:t>Inter-annual variation </a:t>
            </a:r>
            <a:r>
              <a:rPr lang="en-GB" dirty="0" smtClean="0"/>
              <a:t>in date of peak count:</a:t>
            </a:r>
          </a:p>
          <a:p>
            <a:pPr lvl="1"/>
            <a:r>
              <a:rPr lang="en-GB" dirty="0" smtClean="0"/>
              <a:t>Response to </a:t>
            </a:r>
            <a:r>
              <a:rPr lang="en-GB" b="1" dirty="0" smtClean="0">
                <a:solidFill>
                  <a:srgbClr val="FF6600"/>
                </a:solidFill>
              </a:rPr>
              <a:t>weather</a:t>
            </a:r>
            <a:r>
              <a:rPr lang="en-GB" dirty="0" smtClean="0"/>
              <a:t>?</a:t>
            </a:r>
          </a:p>
          <a:p>
            <a:pPr lvl="1"/>
            <a:r>
              <a:rPr lang="en-GB" dirty="0" smtClean="0"/>
              <a:t>Potential to adapt to </a:t>
            </a:r>
            <a:r>
              <a:rPr lang="en-GB" b="1" dirty="0" smtClean="0">
                <a:solidFill>
                  <a:srgbClr val="FF6600"/>
                </a:solidFill>
              </a:rPr>
              <a:t>climate change</a:t>
            </a:r>
          </a:p>
        </p:txBody>
      </p:sp>
    </p:spTree>
    <p:extLst>
      <p:ext uri="{BB962C8B-B14F-4D97-AF65-F5344CB8AC3E}">
        <p14:creationId xmlns:p14="http://schemas.microsoft.com/office/powerpoint/2010/main" val="2243720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45650" y="1700808"/>
            <a:ext cx="3957018" cy="4524315"/>
          </a:xfrm>
          <a:prstGeom prst="rect">
            <a:avLst/>
          </a:prstGeom>
          <a:noFill/>
        </p:spPr>
        <p:txBody>
          <a:bodyPr wrap="square" rtlCol="0">
            <a:spAutoFit/>
          </a:bodyPr>
          <a:lstStyle/>
          <a:p>
            <a:r>
              <a:rPr lang="en-GB" sz="2400" dirty="0" smtClean="0"/>
              <a:t>Huge </a:t>
            </a:r>
            <a:r>
              <a:rPr lang="en-GB" sz="2400" b="1" dirty="0" smtClean="0">
                <a:solidFill>
                  <a:srgbClr val="FF6600"/>
                </a:solidFill>
              </a:rPr>
              <a:t>THANK YOU</a:t>
            </a:r>
            <a:r>
              <a:rPr lang="en-GB" sz="2400" dirty="0" smtClean="0">
                <a:solidFill>
                  <a:srgbClr val="FF6600"/>
                </a:solidFill>
              </a:rPr>
              <a:t> </a:t>
            </a:r>
            <a:r>
              <a:rPr lang="en-GB" sz="2400" dirty="0"/>
              <a:t>t</a:t>
            </a:r>
            <a:r>
              <a:rPr lang="en-GB" sz="2400" dirty="0" smtClean="0"/>
              <a:t>o all surveyors who have contributed data! </a:t>
            </a:r>
          </a:p>
          <a:p>
            <a:endParaRPr lang="en-GB" sz="2400" dirty="0"/>
          </a:p>
          <a:p>
            <a:pPr marL="342900" indent="-342900">
              <a:buFont typeface="Arial" panose="020B0604020202020204" pitchFamily="34" charset="0"/>
              <a:buChar char="•"/>
            </a:pPr>
            <a:r>
              <a:rPr lang="en-GB" sz="2400" b="1" dirty="0" smtClean="0">
                <a:solidFill>
                  <a:srgbClr val="FF6600"/>
                </a:solidFill>
              </a:rPr>
              <a:t>Please keep surveying </a:t>
            </a:r>
            <a:r>
              <a:rPr lang="en-GB" sz="2400" dirty="0" smtClean="0"/>
              <a:t>and sending in results</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r>
              <a:rPr lang="en-GB" sz="2400" dirty="0" smtClean="0"/>
              <a:t>Reporting </a:t>
            </a:r>
            <a:r>
              <a:rPr lang="en-GB" sz="2400" b="1" dirty="0" smtClean="0">
                <a:solidFill>
                  <a:srgbClr val="FF6600"/>
                </a:solidFill>
              </a:rPr>
              <a:t>zero counts </a:t>
            </a:r>
            <a:r>
              <a:rPr lang="en-GB" sz="2400" dirty="0" smtClean="0"/>
              <a:t>is really important</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r>
              <a:rPr lang="en-GB" sz="2400" dirty="0" smtClean="0"/>
              <a:t>Expand </a:t>
            </a:r>
            <a:r>
              <a:rPr lang="en-GB" sz="2400" b="1" dirty="0" smtClean="0">
                <a:solidFill>
                  <a:srgbClr val="FF6600"/>
                </a:solidFill>
              </a:rPr>
              <a:t>geographical range </a:t>
            </a:r>
            <a:r>
              <a:rPr lang="en-GB" sz="2400" dirty="0" smtClean="0"/>
              <a:t>of survey</a:t>
            </a:r>
            <a:endParaRPr lang="en-GB" sz="2400" dirty="0"/>
          </a:p>
        </p:txBody>
      </p:sp>
      <p:sp>
        <p:nvSpPr>
          <p:cNvPr id="5" name="Rectangle 4"/>
          <p:cNvSpPr/>
          <p:nvPr/>
        </p:nvSpPr>
        <p:spPr>
          <a:xfrm>
            <a:off x="0" y="0"/>
            <a:ext cx="9144000" cy="1340768"/>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116632"/>
            <a:ext cx="8229600" cy="1143000"/>
          </a:xfrm>
        </p:spPr>
        <p:txBody>
          <a:bodyPr>
            <a:normAutofit/>
          </a:bodyPr>
          <a:lstStyle/>
          <a:p>
            <a:r>
              <a:rPr lang="en-GB" dirty="0" smtClean="0"/>
              <a:t>MTAC Going Forward</a:t>
            </a:r>
            <a:endParaRPr lang="en-GB" dirty="0"/>
          </a:p>
        </p:txBody>
      </p:sp>
      <p:sp>
        <p:nvSpPr>
          <p:cNvPr id="3" name="Rectangle 2"/>
          <p:cNvSpPr/>
          <p:nvPr/>
        </p:nvSpPr>
        <p:spPr>
          <a:xfrm>
            <a:off x="245650" y="4149080"/>
            <a:ext cx="3894302" cy="21100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p:cNvGrpSpPr/>
          <p:nvPr/>
        </p:nvGrpSpPr>
        <p:grpSpPr>
          <a:xfrm>
            <a:off x="4202668" y="1628800"/>
            <a:ext cx="4941332" cy="4824536"/>
            <a:chOff x="4202668" y="1772816"/>
            <a:chExt cx="4941332" cy="4824536"/>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772816"/>
              <a:ext cx="4788024" cy="4788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rot="16200000">
              <a:off x="2947174" y="3964414"/>
              <a:ext cx="2880320" cy="369332"/>
            </a:xfrm>
            <a:prstGeom prst="rect">
              <a:avLst/>
            </a:prstGeom>
            <a:solidFill>
              <a:schemeClr val="bg1"/>
            </a:solidFill>
          </p:spPr>
          <p:txBody>
            <a:bodyPr wrap="square" rtlCol="0">
              <a:spAutoFit/>
            </a:bodyPr>
            <a:lstStyle/>
            <a:p>
              <a:pPr algn="ctr"/>
              <a:r>
                <a:rPr lang="en-GB" dirty="0" smtClean="0"/>
                <a:t>Number of Sites Surveyed</a:t>
              </a:r>
              <a:endParaRPr lang="en-GB" dirty="0"/>
            </a:p>
          </p:txBody>
        </p:sp>
        <p:sp>
          <p:nvSpPr>
            <p:cNvPr id="9" name="TextBox 8"/>
            <p:cNvSpPr txBox="1"/>
            <p:nvPr/>
          </p:nvSpPr>
          <p:spPr>
            <a:xfrm>
              <a:off x="5508104" y="6228020"/>
              <a:ext cx="2880320" cy="369332"/>
            </a:xfrm>
            <a:prstGeom prst="rect">
              <a:avLst/>
            </a:prstGeom>
            <a:solidFill>
              <a:schemeClr val="bg1"/>
            </a:solidFill>
          </p:spPr>
          <p:txBody>
            <a:bodyPr wrap="square" rtlCol="0">
              <a:spAutoFit/>
            </a:bodyPr>
            <a:lstStyle/>
            <a:p>
              <a:pPr algn="ctr"/>
              <a:r>
                <a:rPr lang="en-GB" dirty="0" smtClean="0"/>
                <a:t>Year</a:t>
              </a:r>
              <a:endParaRPr lang="en-GB" dirty="0"/>
            </a:p>
          </p:txBody>
        </p:sp>
      </p:grpSp>
    </p:spTree>
    <p:extLst>
      <p:ext uri="{BB962C8B-B14F-4D97-AF65-F5344CB8AC3E}">
        <p14:creationId xmlns:p14="http://schemas.microsoft.com/office/powerpoint/2010/main" val="15509760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1340768"/>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116632"/>
            <a:ext cx="8229600" cy="1143000"/>
          </a:xfrm>
        </p:spPr>
        <p:txBody>
          <a:bodyPr>
            <a:normAutofit/>
          </a:bodyPr>
          <a:lstStyle/>
          <a:p>
            <a:r>
              <a:rPr lang="en-GB" dirty="0" smtClean="0"/>
              <a:t>MTAC Going Forward</a:t>
            </a:r>
            <a:endParaRPr lang="en-GB" dirty="0"/>
          </a:p>
        </p:txBody>
      </p:sp>
      <p:sp>
        <p:nvSpPr>
          <p:cNvPr id="7" name="TextBox 6"/>
          <p:cNvSpPr txBox="1"/>
          <p:nvPr/>
        </p:nvSpPr>
        <p:spPr>
          <a:xfrm>
            <a:off x="245650" y="1700808"/>
            <a:ext cx="3957018" cy="4524315"/>
          </a:xfrm>
          <a:prstGeom prst="rect">
            <a:avLst/>
          </a:prstGeom>
          <a:noFill/>
        </p:spPr>
        <p:txBody>
          <a:bodyPr wrap="square" rtlCol="0">
            <a:spAutoFit/>
          </a:bodyPr>
          <a:lstStyle/>
          <a:p>
            <a:r>
              <a:rPr lang="en-GB" sz="2400" dirty="0" smtClean="0"/>
              <a:t>Huge </a:t>
            </a:r>
            <a:r>
              <a:rPr lang="en-GB" sz="2400" b="1" dirty="0" smtClean="0">
                <a:solidFill>
                  <a:srgbClr val="FF6600"/>
                </a:solidFill>
              </a:rPr>
              <a:t>THANK YOU</a:t>
            </a:r>
            <a:r>
              <a:rPr lang="en-GB" sz="2400" dirty="0" smtClean="0">
                <a:solidFill>
                  <a:srgbClr val="FF6600"/>
                </a:solidFill>
              </a:rPr>
              <a:t> </a:t>
            </a:r>
            <a:r>
              <a:rPr lang="en-GB" sz="2400" dirty="0"/>
              <a:t>t</a:t>
            </a:r>
            <a:r>
              <a:rPr lang="en-GB" sz="2400" dirty="0" smtClean="0"/>
              <a:t>o all surveyors who have contributed data! </a:t>
            </a:r>
          </a:p>
          <a:p>
            <a:endParaRPr lang="en-GB" sz="2400" dirty="0"/>
          </a:p>
          <a:p>
            <a:pPr marL="342900" indent="-342900">
              <a:buFont typeface="Arial" panose="020B0604020202020204" pitchFamily="34" charset="0"/>
              <a:buChar char="•"/>
            </a:pPr>
            <a:r>
              <a:rPr lang="en-GB" sz="2400" b="1" dirty="0" smtClean="0">
                <a:solidFill>
                  <a:srgbClr val="FF6600"/>
                </a:solidFill>
              </a:rPr>
              <a:t>Please keep surveying </a:t>
            </a:r>
            <a:r>
              <a:rPr lang="en-GB" sz="2400" dirty="0" smtClean="0"/>
              <a:t>and sending in results</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r>
              <a:rPr lang="en-GB" sz="2400" dirty="0" smtClean="0"/>
              <a:t>Reporting </a:t>
            </a:r>
            <a:r>
              <a:rPr lang="en-GB" sz="2400" b="1" dirty="0" smtClean="0">
                <a:solidFill>
                  <a:srgbClr val="FF6600"/>
                </a:solidFill>
              </a:rPr>
              <a:t>zero counts </a:t>
            </a:r>
            <a:r>
              <a:rPr lang="en-GB" sz="2400" dirty="0" smtClean="0"/>
              <a:t>is really important</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r>
              <a:rPr lang="en-GB" sz="2400" dirty="0" smtClean="0"/>
              <a:t>Expand </a:t>
            </a:r>
            <a:r>
              <a:rPr lang="en-GB" sz="2400" b="1" dirty="0" smtClean="0">
                <a:solidFill>
                  <a:srgbClr val="FF6600"/>
                </a:solidFill>
              </a:rPr>
              <a:t>geographical range </a:t>
            </a:r>
            <a:r>
              <a:rPr lang="en-GB" sz="2400" dirty="0" smtClean="0"/>
              <a:t>of survey</a:t>
            </a:r>
            <a:endParaRPr lang="en-GB" sz="2400" dirty="0"/>
          </a:p>
        </p:txBody>
      </p:sp>
      <p:sp>
        <p:nvSpPr>
          <p:cNvPr id="8" name="Rectangle 7"/>
          <p:cNvSpPr/>
          <p:nvPr/>
        </p:nvSpPr>
        <p:spPr>
          <a:xfrm>
            <a:off x="245650" y="5373216"/>
            <a:ext cx="3894302" cy="885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p:cNvGrpSpPr/>
          <p:nvPr/>
        </p:nvGrpSpPr>
        <p:grpSpPr>
          <a:xfrm>
            <a:off x="4202668" y="1628800"/>
            <a:ext cx="4941332" cy="4811752"/>
            <a:chOff x="4202668" y="1628800"/>
            <a:chExt cx="4941332" cy="4811752"/>
          </a:xfrm>
        </p:grpSpPr>
        <p:grpSp>
          <p:nvGrpSpPr>
            <p:cNvPr id="12" name="Group 11"/>
            <p:cNvGrpSpPr/>
            <p:nvPr/>
          </p:nvGrpSpPr>
          <p:grpSpPr>
            <a:xfrm>
              <a:off x="4202668" y="1628800"/>
              <a:ext cx="4941332" cy="4811752"/>
              <a:chOff x="4202668" y="1785600"/>
              <a:chExt cx="4941332" cy="4811752"/>
            </a:xfrm>
          </p:grpSpPr>
          <p:pic>
            <p:nvPicPr>
              <p:cNvPr id="1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000" y="1785600"/>
                <a:ext cx="4788000" cy="478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rot="16200000">
                <a:off x="2947174" y="3964414"/>
                <a:ext cx="2880320" cy="369332"/>
              </a:xfrm>
              <a:prstGeom prst="rect">
                <a:avLst/>
              </a:prstGeom>
              <a:solidFill>
                <a:schemeClr val="bg1"/>
              </a:solidFill>
            </p:spPr>
            <p:txBody>
              <a:bodyPr wrap="square" rtlCol="0">
                <a:spAutoFit/>
              </a:bodyPr>
              <a:lstStyle/>
              <a:p>
                <a:pPr algn="ctr"/>
                <a:r>
                  <a:rPr lang="en-GB" dirty="0" smtClean="0"/>
                  <a:t>Peak Count</a:t>
                </a:r>
                <a:endParaRPr lang="en-GB" dirty="0"/>
              </a:p>
            </p:txBody>
          </p:sp>
          <p:sp>
            <p:nvSpPr>
              <p:cNvPr id="15" name="TextBox 14"/>
              <p:cNvSpPr txBox="1"/>
              <p:nvPr/>
            </p:nvSpPr>
            <p:spPr>
              <a:xfrm>
                <a:off x="5508104" y="6228020"/>
                <a:ext cx="2880320" cy="369332"/>
              </a:xfrm>
              <a:prstGeom prst="rect">
                <a:avLst/>
              </a:prstGeom>
              <a:solidFill>
                <a:schemeClr val="bg1"/>
              </a:solidFill>
            </p:spPr>
            <p:txBody>
              <a:bodyPr wrap="square" rtlCol="0">
                <a:spAutoFit/>
              </a:bodyPr>
              <a:lstStyle/>
              <a:p>
                <a:pPr algn="ctr"/>
                <a:r>
                  <a:rPr lang="en-GB" dirty="0" smtClean="0"/>
                  <a:t>Year</a:t>
                </a:r>
                <a:endParaRPr lang="en-GB" dirty="0"/>
              </a:p>
            </p:txBody>
          </p:sp>
        </p:grpSp>
        <p:sp>
          <p:nvSpPr>
            <p:cNvPr id="16" name="TextBox 15"/>
            <p:cNvSpPr txBox="1"/>
            <p:nvPr/>
          </p:nvSpPr>
          <p:spPr>
            <a:xfrm>
              <a:off x="5436096" y="1763524"/>
              <a:ext cx="2880320" cy="369332"/>
            </a:xfrm>
            <a:prstGeom prst="rect">
              <a:avLst/>
            </a:prstGeom>
            <a:solidFill>
              <a:schemeClr val="bg1"/>
            </a:solidFill>
          </p:spPr>
          <p:txBody>
            <a:bodyPr wrap="square" rtlCol="0">
              <a:spAutoFit/>
            </a:bodyPr>
            <a:lstStyle/>
            <a:p>
              <a:pPr algn="ctr"/>
              <a:r>
                <a:rPr lang="en-GB" dirty="0" smtClean="0"/>
                <a:t>Site 86</a:t>
              </a:r>
              <a:endParaRPr lang="en-GB" dirty="0"/>
            </a:p>
          </p:txBody>
        </p:sp>
      </p:grpSp>
    </p:spTree>
    <p:extLst>
      <p:ext uri="{BB962C8B-B14F-4D97-AF65-F5344CB8AC3E}">
        <p14:creationId xmlns:p14="http://schemas.microsoft.com/office/powerpoint/2010/main" val="1728280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itle 1"/>
          <p:cNvSpPr>
            <a:spLocks noGrp="1"/>
          </p:cNvSpPr>
          <p:nvPr>
            <p:ph type="title"/>
          </p:nvPr>
        </p:nvSpPr>
        <p:spPr>
          <a:xfrm>
            <a:off x="35496" y="44624"/>
            <a:ext cx="9073008" cy="720080"/>
          </a:xfrm>
        </p:spPr>
        <p:txBody>
          <a:bodyPr>
            <a:normAutofit fontScale="90000"/>
          </a:bodyPr>
          <a:lstStyle/>
          <a:p>
            <a:r>
              <a:rPr lang="en-GB" dirty="0" smtClean="0"/>
              <a:t>Adder Status</a:t>
            </a:r>
            <a:endParaRPr lang="en-GB" dirty="0"/>
          </a:p>
        </p:txBody>
      </p:sp>
      <p:pic>
        <p:nvPicPr>
          <p:cNvPr id="1026" name="Picture 2" descr="C:\Users\owner\Pictures\Pictures Herps\HerpRelated\Scans\ENRR Vb Af status.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22968" r="23101"/>
          <a:stretch/>
        </p:blipFill>
        <p:spPr bwMode="auto">
          <a:xfrm rot="528329">
            <a:off x="5465973" y="1480293"/>
            <a:ext cx="3161746" cy="4396913"/>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9512" y="836712"/>
            <a:ext cx="4824536" cy="5940088"/>
          </a:xfrm>
          <a:prstGeom prst="rect">
            <a:avLst/>
          </a:prstGeom>
          <a:noFill/>
        </p:spPr>
        <p:txBody>
          <a:bodyPr wrap="square" rtlCol="0">
            <a:spAutoFit/>
          </a:bodyPr>
          <a:lstStyle/>
          <a:p>
            <a:pPr marL="285750" indent="-285750">
              <a:buFont typeface="Arial" panose="020B0604020202020204" pitchFamily="34" charset="0"/>
              <a:buChar char="•"/>
            </a:pPr>
            <a:r>
              <a:rPr lang="en-GB" sz="1900" dirty="0" smtClean="0"/>
              <a:t>COOKE</a:t>
            </a:r>
            <a:r>
              <a:rPr lang="en-GB" sz="1900" dirty="0"/>
              <a:t>, A.S. &amp; ARNOLD, </a:t>
            </a:r>
            <a:r>
              <a:rPr lang="en-GB" sz="1900" dirty="0" smtClean="0"/>
              <a:t>H.R., 1982. </a:t>
            </a:r>
            <a:r>
              <a:rPr lang="en-GB" sz="1900" dirty="0"/>
              <a:t>National changes in the status of the </a:t>
            </a:r>
            <a:r>
              <a:rPr lang="en-GB" sz="1900" dirty="0" smtClean="0"/>
              <a:t>commoner British </a:t>
            </a:r>
            <a:r>
              <a:rPr lang="en-GB" sz="1900" dirty="0"/>
              <a:t>amphibians and reptiles before 1974, British Journal of </a:t>
            </a:r>
            <a:r>
              <a:rPr lang="en-GB" sz="1900" dirty="0" smtClean="0"/>
              <a:t>Herpetology </a:t>
            </a:r>
            <a:r>
              <a:rPr lang="en-GB" sz="1900" dirty="0"/>
              <a:t>6, </a:t>
            </a:r>
            <a:r>
              <a:rPr lang="en-GB" sz="1900" dirty="0" smtClean="0"/>
              <a:t>206-207</a:t>
            </a:r>
            <a:r>
              <a:rPr lang="en-GB" sz="1900" dirty="0"/>
              <a:t>.</a:t>
            </a:r>
            <a:endParaRPr lang="en-GB" sz="1900" dirty="0" smtClean="0"/>
          </a:p>
          <a:p>
            <a:pPr marL="285750" indent="-285750">
              <a:buFont typeface="Arial" panose="020B0604020202020204" pitchFamily="34" charset="0"/>
              <a:buChar char="•"/>
            </a:pPr>
            <a:r>
              <a:rPr lang="en-GB" sz="1900" dirty="0"/>
              <a:t>COOKE, A.S. &amp; SCORGIE, H.R.A., 1983. The Status of the commoner amphibians </a:t>
            </a:r>
            <a:r>
              <a:rPr lang="en-GB" sz="1900" dirty="0" smtClean="0"/>
              <a:t>and reptiles </a:t>
            </a:r>
            <a:r>
              <a:rPr lang="en-GB" sz="1900" dirty="0"/>
              <a:t>in Britain. Focus on Nature Conservation, No. 3. </a:t>
            </a:r>
            <a:r>
              <a:rPr lang="en-GB" sz="1900" dirty="0" smtClean="0"/>
              <a:t>NCC.</a:t>
            </a:r>
          </a:p>
          <a:p>
            <a:pPr marL="285750" indent="-285750">
              <a:buFont typeface="Arial" panose="020B0604020202020204" pitchFamily="34" charset="0"/>
              <a:buChar char="•"/>
            </a:pPr>
            <a:r>
              <a:rPr lang="en-GB" sz="1900" dirty="0"/>
              <a:t>HILTON-BROWN, D. &amp; OLDHAM, R.S., </a:t>
            </a:r>
            <a:r>
              <a:rPr lang="en-GB" sz="1900" dirty="0" smtClean="0"/>
              <a:t>1991. </a:t>
            </a:r>
            <a:r>
              <a:rPr lang="en-GB" sz="1900" dirty="0"/>
              <a:t>The status of the widespread </a:t>
            </a:r>
            <a:r>
              <a:rPr lang="en-GB" sz="1900" dirty="0" smtClean="0"/>
              <a:t>amphibians and </a:t>
            </a:r>
            <a:r>
              <a:rPr lang="en-GB" sz="1900" dirty="0"/>
              <a:t>reptiles in Britain, 1990, and changes during the 1980s. Focus on Nature </a:t>
            </a:r>
            <a:r>
              <a:rPr lang="en-GB" sz="1900" dirty="0" smtClean="0"/>
              <a:t>Conservation, No</a:t>
            </a:r>
            <a:r>
              <a:rPr lang="en-GB" sz="1900" dirty="0"/>
              <a:t>. 131. </a:t>
            </a:r>
            <a:r>
              <a:rPr lang="en-GB" sz="1900" dirty="0" smtClean="0"/>
              <a:t>NCC.</a:t>
            </a:r>
          </a:p>
          <a:p>
            <a:pPr marL="285750" indent="-285750">
              <a:buFont typeface="Arial" panose="020B0604020202020204" pitchFamily="34" charset="0"/>
              <a:buChar char="•"/>
            </a:pPr>
            <a:r>
              <a:rPr lang="en-GB" sz="1900" dirty="0" smtClean="0"/>
              <a:t>GLEED-OWEN, C. </a:t>
            </a:r>
            <a:r>
              <a:rPr lang="en-GB" sz="1900" dirty="0"/>
              <a:t>&amp; </a:t>
            </a:r>
            <a:r>
              <a:rPr lang="en-GB" sz="1900" dirty="0" smtClean="0"/>
              <a:t>LANGHAM., S., 2012</a:t>
            </a:r>
            <a:r>
              <a:rPr lang="en-GB" sz="1900" dirty="0"/>
              <a:t>. The Adder Status Project – a conservation condition assessment of the adder (</a:t>
            </a:r>
            <a:r>
              <a:rPr lang="en-GB" sz="1900" i="1" dirty="0" err="1"/>
              <a:t>Vipera</a:t>
            </a:r>
            <a:r>
              <a:rPr lang="en-GB" sz="1900" i="1" dirty="0"/>
              <a:t> </a:t>
            </a:r>
            <a:r>
              <a:rPr lang="en-GB" sz="1900" i="1" dirty="0" err="1"/>
              <a:t>berus</a:t>
            </a:r>
            <a:r>
              <a:rPr lang="en-GB" sz="1900" dirty="0"/>
              <a:t>) in England, with recommendations for future monitoring and conservation policy</a:t>
            </a:r>
            <a:r>
              <a:rPr lang="en-GB" sz="1900" dirty="0" smtClean="0"/>
              <a:t>.  ARC.</a:t>
            </a:r>
          </a:p>
          <a:p>
            <a:pPr marL="285750" indent="-285750">
              <a:buFont typeface="Arial" panose="020B0604020202020204" pitchFamily="34" charset="0"/>
              <a:buChar char="•"/>
            </a:pPr>
            <a:r>
              <a:rPr lang="en-GB" sz="1900" dirty="0" smtClean="0"/>
              <a:t>NARRS.</a:t>
            </a:r>
            <a:endParaRPr lang="en-GB" sz="1900" dirty="0"/>
          </a:p>
        </p:txBody>
      </p:sp>
    </p:spTree>
    <p:extLst>
      <p:ext uri="{BB962C8B-B14F-4D97-AF65-F5344CB8AC3E}">
        <p14:creationId xmlns:p14="http://schemas.microsoft.com/office/powerpoint/2010/main" val="31172373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1340768"/>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116632"/>
            <a:ext cx="8229600" cy="1143000"/>
          </a:xfrm>
        </p:spPr>
        <p:txBody>
          <a:bodyPr>
            <a:normAutofit/>
          </a:bodyPr>
          <a:lstStyle/>
          <a:p>
            <a:r>
              <a:rPr lang="en-GB" dirty="0" smtClean="0"/>
              <a:t>MTAC Going Forward</a:t>
            </a:r>
            <a:endParaRPr lang="en-GB" dirty="0"/>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7640" t="27493" r="35495" b="12805"/>
          <a:stretch/>
        </p:blipFill>
        <p:spPr bwMode="auto">
          <a:xfrm>
            <a:off x="4944713" y="1628800"/>
            <a:ext cx="3615809" cy="4708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245650" y="1700808"/>
            <a:ext cx="3957018" cy="4524315"/>
          </a:xfrm>
          <a:prstGeom prst="rect">
            <a:avLst/>
          </a:prstGeom>
          <a:noFill/>
        </p:spPr>
        <p:txBody>
          <a:bodyPr wrap="square" rtlCol="0">
            <a:spAutoFit/>
          </a:bodyPr>
          <a:lstStyle/>
          <a:p>
            <a:r>
              <a:rPr lang="en-GB" sz="2400" dirty="0" smtClean="0"/>
              <a:t>Huge </a:t>
            </a:r>
            <a:r>
              <a:rPr lang="en-GB" sz="2400" b="1" dirty="0" smtClean="0">
                <a:solidFill>
                  <a:srgbClr val="FF6600"/>
                </a:solidFill>
              </a:rPr>
              <a:t>THANK YOU</a:t>
            </a:r>
            <a:r>
              <a:rPr lang="en-GB" sz="2400" dirty="0" smtClean="0">
                <a:solidFill>
                  <a:srgbClr val="FF6600"/>
                </a:solidFill>
              </a:rPr>
              <a:t> </a:t>
            </a:r>
            <a:r>
              <a:rPr lang="en-GB" sz="2400" dirty="0"/>
              <a:t>t</a:t>
            </a:r>
            <a:r>
              <a:rPr lang="en-GB" sz="2400" dirty="0" smtClean="0"/>
              <a:t>o all surveyors who have contributed data! </a:t>
            </a:r>
          </a:p>
          <a:p>
            <a:endParaRPr lang="en-GB" sz="2400" dirty="0"/>
          </a:p>
          <a:p>
            <a:pPr marL="342900" indent="-342900">
              <a:buFont typeface="Arial" panose="020B0604020202020204" pitchFamily="34" charset="0"/>
              <a:buChar char="•"/>
            </a:pPr>
            <a:r>
              <a:rPr lang="en-GB" sz="2400" b="1" dirty="0" smtClean="0">
                <a:solidFill>
                  <a:srgbClr val="FF6600"/>
                </a:solidFill>
              </a:rPr>
              <a:t>Please keep surveying </a:t>
            </a:r>
            <a:r>
              <a:rPr lang="en-GB" sz="2400" dirty="0" smtClean="0"/>
              <a:t>and sending in results</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r>
              <a:rPr lang="en-GB" sz="2400" dirty="0" smtClean="0"/>
              <a:t>Reporting </a:t>
            </a:r>
            <a:r>
              <a:rPr lang="en-GB" sz="2400" b="1" dirty="0" smtClean="0">
                <a:solidFill>
                  <a:srgbClr val="FF6600"/>
                </a:solidFill>
              </a:rPr>
              <a:t>zero counts </a:t>
            </a:r>
            <a:r>
              <a:rPr lang="en-GB" sz="2400" dirty="0" smtClean="0"/>
              <a:t>is really important</a:t>
            </a:r>
          </a:p>
          <a:p>
            <a:pPr marL="342900" indent="-342900">
              <a:buFont typeface="Arial" panose="020B0604020202020204" pitchFamily="34" charset="0"/>
              <a:buChar char="•"/>
            </a:pPr>
            <a:endParaRPr lang="en-GB" sz="2400" dirty="0" smtClean="0"/>
          </a:p>
          <a:p>
            <a:pPr marL="342900" indent="-342900">
              <a:buFont typeface="Arial" panose="020B0604020202020204" pitchFamily="34" charset="0"/>
              <a:buChar char="•"/>
            </a:pPr>
            <a:r>
              <a:rPr lang="en-GB" sz="2400" dirty="0" smtClean="0"/>
              <a:t>Expand </a:t>
            </a:r>
            <a:r>
              <a:rPr lang="en-GB" sz="2400" b="1" dirty="0" smtClean="0">
                <a:solidFill>
                  <a:srgbClr val="FF6600"/>
                </a:solidFill>
              </a:rPr>
              <a:t>geographical range </a:t>
            </a:r>
            <a:r>
              <a:rPr lang="en-GB" sz="2400" dirty="0" smtClean="0"/>
              <a:t>of survey</a:t>
            </a:r>
            <a:endParaRPr lang="en-GB" sz="2400" dirty="0"/>
          </a:p>
        </p:txBody>
      </p:sp>
    </p:spTree>
    <p:extLst>
      <p:ext uri="{BB962C8B-B14F-4D97-AF65-F5344CB8AC3E}">
        <p14:creationId xmlns:p14="http://schemas.microsoft.com/office/powerpoint/2010/main" val="1407501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2776"/>
            <a:ext cx="8229600" cy="5328592"/>
          </a:xfrm>
        </p:spPr>
        <p:txBody>
          <a:bodyPr>
            <a:normAutofit fontScale="92500" lnSpcReduction="10000"/>
          </a:bodyPr>
          <a:lstStyle/>
          <a:p>
            <a:pPr marL="0" lvl="0" indent="0">
              <a:spcBef>
                <a:spcPts val="0"/>
              </a:spcBef>
              <a:buNone/>
            </a:pPr>
            <a:r>
              <a:rPr lang="en-GB" sz="2800" b="1" dirty="0">
                <a:solidFill>
                  <a:prstClr val="black"/>
                </a:solidFill>
              </a:rPr>
              <a:t>MTAC data confirm expert opinion (ENRR 546</a:t>
            </a:r>
            <a:r>
              <a:rPr lang="en-GB" sz="2800" b="1" dirty="0" smtClean="0">
                <a:solidFill>
                  <a:prstClr val="black"/>
                </a:solidFill>
              </a:rPr>
              <a:t>): </a:t>
            </a:r>
            <a:endParaRPr lang="en-GB" sz="2800" b="1" dirty="0">
              <a:solidFill>
                <a:prstClr val="black"/>
              </a:solidFill>
            </a:endParaRPr>
          </a:p>
          <a:p>
            <a:pPr marL="285750" lvl="0" indent="-285750">
              <a:spcBef>
                <a:spcPts val="0"/>
              </a:spcBef>
            </a:pPr>
            <a:r>
              <a:rPr lang="en-GB" sz="2800" b="1" dirty="0">
                <a:solidFill>
                  <a:srgbClr val="FF6600"/>
                </a:solidFill>
              </a:rPr>
              <a:t>Small populations </a:t>
            </a:r>
            <a:r>
              <a:rPr lang="en-GB" sz="2800" dirty="0" smtClean="0">
                <a:solidFill>
                  <a:prstClr val="black"/>
                </a:solidFill>
              </a:rPr>
              <a:t>more prone to </a:t>
            </a:r>
            <a:r>
              <a:rPr lang="en-GB" sz="2800" dirty="0">
                <a:solidFill>
                  <a:prstClr val="black"/>
                </a:solidFill>
              </a:rPr>
              <a:t>declines</a:t>
            </a:r>
          </a:p>
          <a:p>
            <a:pPr marL="285750" lvl="0" indent="-285750">
              <a:spcBef>
                <a:spcPts val="0"/>
              </a:spcBef>
            </a:pPr>
            <a:r>
              <a:rPr lang="en-GB" sz="2800" dirty="0">
                <a:solidFill>
                  <a:prstClr val="black"/>
                </a:solidFill>
              </a:rPr>
              <a:t>Most populations are </a:t>
            </a:r>
            <a:r>
              <a:rPr lang="en-GB" sz="2800" dirty="0" smtClean="0">
                <a:solidFill>
                  <a:prstClr val="black"/>
                </a:solidFill>
              </a:rPr>
              <a:t>small</a:t>
            </a:r>
          </a:p>
          <a:p>
            <a:pPr marL="285750" lvl="0" indent="-285750">
              <a:spcBef>
                <a:spcPts val="0"/>
              </a:spcBef>
            </a:pPr>
            <a:endParaRPr lang="en-GB" sz="2800" dirty="0">
              <a:solidFill>
                <a:prstClr val="black"/>
              </a:solidFill>
            </a:endParaRPr>
          </a:p>
          <a:p>
            <a:pPr marL="0" lvl="0" indent="0">
              <a:spcBef>
                <a:spcPts val="0"/>
              </a:spcBef>
              <a:buNone/>
            </a:pPr>
            <a:r>
              <a:rPr lang="en-GB" sz="2800" b="1" dirty="0">
                <a:solidFill>
                  <a:prstClr val="black"/>
                </a:solidFill>
              </a:rPr>
              <a:t>Perceived </a:t>
            </a:r>
            <a:r>
              <a:rPr lang="en-GB" sz="2800" b="1" dirty="0" smtClean="0">
                <a:solidFill>
                  <a:prstClr val="black"/>
                </a:solidFill>
              </a:rPr>
              <a:t>threats: </a:t>
            </a:r>
            <a:endParaRPr lang="en-GB" sz="2800" b="1" dirty="0">
              <a:solidFill>
                <a:prstClr val="black"/>
              </a:solidFill>
            </a:endParaRPr>
          </a:p>
          <a:p>
            <a:pPr marL="285750" lvl="0" indent="-285750">
              <a:spcBef>
                <a:spcPts val="0"/>
              </a:spcBef>
            </a:pPr>
            <a:r>
              <a:rPr lang="en-GB" sz="2800" b="1" dirty="0">
                <a:solidFill>
                  <a:srgbClr val="FF6600"/>
                </a:solidFill>
              </a:rPr>
              <a:t>Public pressure</a:t>
            </a:r>
            <a:r>
              <a:rPr lang="en-GB" sz="2800" dirty="0">
                <a:solidFill>
                  <a:srgbClr val="FF6600"/>
                </a:solidFill>
              </a:rPr>
              <a:t> </a:t>
            </a:r>
            <a:r>
              <a:rPr lang="en-GB" sz="2800" b="1" dirty="0" smtClean="0">
                <a:solidFill>
                  <a:srgbClr val="FF6600"/>
                </a:solidFill>
              </a:rPr>
              <a:t>(disturbance)</a:t>
            </a:r>
            <a:r>
              <a:rPr lang="en-GB" sz="2800" dirty="0" smtClean="0">
                <a:solidFill>
                  <a:srgbClr val="FF6600"/>
                </a:solidFill>
              </a:rPr>
              <a:t> </a:t>
            </a:r>
            <a:r>
              <a:rPr lang="en-GB" sz="2800" dirty="0" smtClean="0">
                <a:solidFill>
                  <a:prstClr val="black"/>
                </a:solidFill>
              </a:rPr>
              <a:t>most </a:t>
            </a:r>
            <a:r>
              <a:rPr lang="en-GB" sz="2800" dirty="0">
                <a:solidFill>
                  <a:prstClr val="black"/>
                </a:solidFill>
              </a:rPr>
              <a:t>common </a:t>
            </a:r>
            <a:r>
              <a:rPr lang="en-GB" sz="2800" dirty="0" smtClean="0">
                <a:solidFill>
                  <a:prstClr val="black"/>
                </a:solidFill>
              </a:rPr>
              <a:t>threat</a:t>
            </a:r>
            <a:endParaRPr lang="en-GB" sz="2800" dirty="0">
              <a:solidFill>
                <a:prstClr val="black"/>
              </a:solidFill>
            </a:endParaRPr>
          </a:p>
          <a:p>
            <a:pPr marL="285750" lvl="0" indent="-285750">
              <a:spcBef>
                <a:spcPts val="0"/>
              </a:spcBef>
            </a:pPr>
            <a:r>
              <a:rPr lang="en-GB" sz="2800" b="1" dirty="0">
                <a:solidFill>
                  <a:srgbClr val="FF6600"/>
                </a:solidFill>
              </a:rPr>
              <a:t>Habitat management </a:t>
            </a:r>
            <a:r>
              <a:rPr lang="en-GB" sz="2800" dirty="0" smtClean="0">
                <a:solidFill>
                  <a:prstClr val="black"/>
                </a:solidFill>
              </a:rPr>
              <a:t>largest </a:t>
            </a:r>
            <a:r>
              <a:rPr lang="en-GB" sz="2800" dirty="0">
                <a:solidFill>
                  <a:prstClr val="black"/>
                </a:solidFill>
              </a:rPr>
              <a:t>positive </a:t>
            </a:r>
            <a:r>
              <a:rPr lang="en-GB" sz="2800" dirty="0" smtClean="0">
                <a:solidFill>
                  <a:prstClr val="black"/>
                </a:solidFill>
              </a:rPr>
              <a:t>factor </a:t>
            </a:r>
            <a:r>
              <a:rPr lang="en-GB" sz="2800" dirty="0">
                <a:solidFill>
                  <a:prstClr val="black"/>
                </a:solidFill>
              </a:rPr>
              <a:t>but negative impacts persist. </a:t>
            </a:r>
            <a:endParaRPr lang="en-GB" sz="2800" dirty="0" smtClean="0">
              <a:solidFill>
                <a:prstClr val="black"/>
              </a:solidFill>
            </a:endParaRPr>
          </a:p>
          <a:p>
            <a:pPr marL="285750" lvl="0" indent="-285750">
              <a:spcBef>
                <a:spcPts val="0"/>
              </a:spcBef>
            </a:pPr>
            <a:endParaRPr lang="en-GB" sz="2800" dirty="0">
              <a:solidFill>
                <a:prstClr val="black"/>
              </a:solidFill>
            </a:endParaRPr>
          </a:p>
          <a:p>
            <a:pPr marL="0" lvl="0" indent="0">
              <a:spcBef>
                <a:spcPts val="0"/>
              </a:spcBef>
              <a:buNone/>
            </a:pPr>
            <a:r>
              <a:rPr lang="en-GB" sz="2800" b="1" dirty="0" smtClean="0">
                <a:solidFill>
                  <a:prstClr val="black"/>
                </a:solidFill>
              </a:rPr>
              <a:t>Going forward:</a:t>
            </a:r>
            <a:endParaRPr lang="en-GB" sz="2800" b="1" dirty="0">
              <a:solidFill>
                <a:prstClr val="black"/>
              </a:solidFill>
            </a:endParaRPr>
          </a:p>
          <a:p>
            <a:pPr marL="285750" lvl="0" indent="-285750">
              <a:spcBef>
                <a:spcPts val="0"/>
              </a:spcBef>
            </a:pPr>
            <a:r>
              <a:rPr lang="en-GB" sz="2800" dirty="0" smtClean="0">
                <a:solidFill>
                  <a:prstClr val="black"/>
                </a:solidFill>
              </a:rPr>
              <a:t>Shown methodology can yield useful data</a:t>
            </a:r>
            <a:endParaRPr lang="en-GB" sz="2800" dirty="0">
              <a:solidFill>
                <a:prstClr val="black"/>
              </a:solidFill>
            </a:endParaRPr>
          </a:p>
          <a:p>
            <a:pPr marL="285750" lvl="0" indent="-285750">
              <a:spcBef>
                <a:spcPts val="0"/>
              </a:spcBef>
            </a:pPr>
            <a:r>
              <a:rPr lang="en-GB" sz="2800" dirty="0" smtClean="0">
                <a:solidFill>
                  <a:prstClr val="black"/>
                </a:solidFill>
              </a:rPr>
              <a:t>Provides </a:t>
            </a:r>
            <a:r>
              <a:rPr lang="en-GB" sz="2800" b="1" dirty="0" smtClean="0">
                <a:solidFill>
                  <a:srgbClr val="FF6600"/>
                </a:solidFill>
              </a:rPr>
              <a:t>database of hibernacula </a:t>
            </a:r>
            <a:r>
              <a:rPr lang="en-GB" sz="2800" dirty="0" smtClean="0"/>
              <a:t>locations</a:t>
            </a:r>
            <a:r>
              <a:rPr lang="en-GB" sz="2800" b="1" dirty="0" smtClean="0"/>
              <a:t> </a:t>
            </a:r>
            <a:r>
              <a:rPr lang="en-GB" sz="2800" dirty="0" smtClean="0">
                <a:solidFill>
                  <a:prstClr val="black"/>
                </a:solidFill>
              </a:rPr>
              <a:t>(essential information for habitat management)</a:t>
            </a:r>
          </a:p>
          <a:p>
            <a:pPr marL="285750" lvl="0" indent="-285750">
              <a:spcBef>
                <a:spcPts val="0"/>
              </a:spcBef>
            </a:pPr>
            <a:r>
              <a:rPr lang="en-GB" sz="2800" b="1" dirty="0" smtClean="0">
                <a:solidFill>
                  <a:srgbClr val="FF6600"/>
                </a:solidFill>
              </a:rPr>
              <a:t>Improve geographical coverage</a:t>
            </a:r>
            <a:r>
              <a:rPr lang="en-GB" sz="2800" dirty="0"/>
              <a:t> </a:t>
            </a:r>
            <a:endParaRPr lang="en-GB" dirty="0"/>
          </a:p>
        </p:txBody>
      </p:sp>
      <p:sp>
        <p:nvSpPr>
          <p:cNvPr id="4" name="Rectangle 3"/>
          <p:cNvSpPr/>
          <p:nvPr/>
        </p:nvSpPr>
        <p:spPr>
          <a:xfrm>
            <a:off x="0" y="0"/>
            <a:ext cx="9144000" cy="1340768"/>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1"/>
          <p:cNvSpPr>
            <a:spLocks noGrp="1"/>
          </p:cNvSpPr>
          <p:nvPr>
            <p:ph type="title"/>
          </p:nvPr>
        </p:nvSpPr>
        <p:spPr>
          <a:xfrm>
            <a:off x="457200" y="116632"/>
            <a:ext cx="8229600" cy="1143000"/>
          </a:xfrm>
        </p:spPr>
        <p:txBody>
          <a:bodyPr>
            <a:normAutofit/>
          </a:bodyPr>
          <a:lstStyle/>
          <a:p>
            <a:r>
              <a:rPr lang="en-GB" dirty="0" smtClean="0"/>
              <a:t>Conclusions</a:t>
            </a:r>
            <a:endParaRPr lang="en-GB" dirty="0"/>
          </a:p>
        </p:txBody>
      </p:sp>
      <p:sp>
        <p:nvSpPr>
          <p:cNvPr id="7" name="TextBox 6"/>
          <p:cNvSpPr txBox="1"/>
          <p:nvPr/>
        </p:nvSpPr>
        <p:spPr>
          <a:xfrm>
            <a:off x="2160240" y="6449283"/>
            <a:ext cx="4716016" cy="369332"/>
          </a:xfrm>
          <a:prstGeom prst="rect">
            <a:avLst/>
          </a:prstGeom>
          <a:noFill/>
        </p:spPr>
        <p:txBody>
          <a:bodyPr wrap="square" rtlCol="0">
            <a:spAutoFit/>
          </a:bodyPr>
          <a:lstStyle/>
          <a:p>
            <a:pPr algn="ctr"/>
            <a:r>
              <a:rPr lang="en-GB" dirty="0" smtClean="0">
                <a:hlinkClick r:id="rId2"/>
              </a:rPr>
              <a:t>www.recordpool.org.uk/make-the-adder-count</a:t>
            </a:r>
            <a:r>
              <a:rPr lang="en-GB" dirty="0" smtClean="0"/>
              <a:t> </a:t>
            </a:r>
            <a:endParaRPr lang="en-GB" dirty="0"/>
          </a:p>
        </p:txBody>
      </p:sp>
    </p:spTree>
    <p:extLst>
      <p:ext uri="{BB962C8B-B14F-4D97-AF65-F5344CB8AC3E}">
        <p14:creationId xmlns:p14="http://schemas.microsoft.com/office/powerpoint/2010/main" val="39980319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70384"/>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90000"/>
            <a:ext cx="8229600" cy="792088"/>
          </a:xfrm>
        </p:spPr>
        <p:txBody>
          <a:bodyPr>
            <a:normAutofit/>
          </a:bodyPr>
          <a:lstStyle/>
          <a:p>
            <a:r>
              <a:rPr lang="en-GB" dirty="0" smtClean="0"/>
              <a:t>Thank you to all MTAC’s surveyors!</a:t>
            </a:r>
            <a:endParaRPr lang="en-GB" dirty="0"/>
          </a:p>
        </p:txBody>
      </p:sp>
      <p:sp>
        <p:nvSpPr>
          <p:cNvPr id="4" name="Content Placeholder 2"/>
          <p:cNvSpPr>
            <a:spLocks noGrp="1"/>
          </p:cNvSpPr>
          <p:nvPr>
            <p:ph idx="1"/>
          </p:nvPr>
        </p:nvSpPr>
        <p:spPr>
          <a:xfrm>
            <a:off x="0" y="692696"/>
            <a:ext cx="9144000" cy="6264696"/>
          </a:xfrm>
        </p:spPr>
        <p:txBody>
          <a:bodyPr>
            <a:noAutofit/>
          </a:bodyPr>
          <a:lstStyle/>
          <a:p>
            <a:pPr marL="0" indent="0" algn="just">
              <a:buNone/>
            </a:pPr>
            <a:r>
              <a:rPr lang="en-GB" sz="1600" dirty="0" smtClean="0"/>
              <a:t>Nigel Agar, Alan Anderson, Tommy Armstrong, Steve </a:t>
            </a:r>
            <a:r>
              <a:rPr lang="en-GB" sz="1600" dirty="0" err="1" smtClean="0"/>
              <a:t>Babbs</a:t>
            </a:r>
            <a:r>
              <a:rPr lang="en-GB" sz="1600" dirty="0" smtClean="0"/>
              <a:t>, John Baker, Axel Barlow, Marcus Barlow, Alan Barrett, Richard </a:t>
            </a:r>
            <a:r>
              <a:rPr lang="en-GB" sz="1600" dirty="0" err="1" smtClean="0"/>
              <a:t>Bazley</a:t>
            </a:r>
            <a:r>
              <a:rPr lang="en-GB" sz="1600" dirty="0" smtClean="0"/>
              <a:t>, Frank Bell, Paul Benson, Richard Birch, Nick Blacker, Bill Blake, Stephen Block, Frank Bowles, James Boyd, Mark Bradfield, Scot Bradley, David Bradley, Ian Bradley, Lee Brady, Eleanor </a:t>
            </a:r>
            <a:r>
              <a:rPr lang="en-GB" sz="1600" dirty="0" err="1" smtClean="0"/>
              <a:t>Bremner</a:t>
            </a:r>
            <a:r>
              <a:rPr lang="en-GB" sz="1600" dirty="0" smtClean="0"/>
              <a:t>, Giles Brockman, Mick </a:t>
            </a:r>
            <a:r>
              <a:rPr lang="en-GB" sz="1600" dirty="0" err="1" smtClean="0"/>
              <a:t>Brummage</a:t>
            </a:r>
            <a:r>
              <a:rPr lang="en-GB" sz="1600" dirty="0" smtClean="0"/>
              <a:t>, Nick </a:t>
            </a:r>
            <a:r>
              <a:rPr lang="en-GB" sz="1600" dirty="0" err="1" smtClean="0"/>
              <a:t>Burfield</a:t>
            </a:r>
            <a:r>
              <a:rPr lang="en-GB" sz="1600" dirty="0" smtClean="0"/>
              <a:t>, John Butter, John Campbell, Anthony Cannon, Lucy Cash, Kathy &amp; John, Karl Charters, Don Clark, Phil </a:t>
            </a:r>
            <a:r>
              <a:rPr lang="en-GB" sz="1600" dirty="0" err="1" smtClean="0"/>
              <a:t>Conopo</a:t>
            </a:r>
            <a:r>
              <a:rPr lang="en-GB" sz="1600" dirty="0" smtClean="0"/>
              <a:t>, Mark Conway, Rachel Cook, Arnold Cooke, Jon Cranfield, Stuart Croft, Sue Crookes, Simon Crump, Nick Davis, Phil Davison, Bernard Dawson, Selwyn Dennis, John Dickson, Jack Douglas, Philip Drury, Laurent </a:t>
            </a:r>
            <a:r>
              <a:rPr lang="en-GB" sz="1600" dirty="0" err="1" smtClean="0"/>
              <a:t>Duvergi</a:t>
            </a:r>
            <a:r>
              <a:rPr lang="en-GB" sz="1600" dirty="0" smtClean="0"/>
              <a:t>, Glyn </a:t>
            </a:r>
            <a:r>
              <a:rPr lang="en-GB" sz="1600" dirty="0" err="1" smtClean="0"/>
              <a:t>Eamus</a:t>
            </a:r>
            <a:r>
              <a:rPr lang="en-GB" sz="1600" dirty="0" smtClean="0"/>
              <a:t>, Graham Ella, Barry </a:t>
            </a:r>
            <a:r>
              <a:rPr lang="en-GB" sz="1600" dirty="0" err="1" smtClean="0"/>
              <a:t>Embling</a:t>
            </a:r>
            <a:r>
              <a:rPr lang="en-GB" sz="1600" dirty="0" smtClean="0"/>
              <a:t>, Jane Evans, Jonathan Fane, Clive </a:t>
            </a:r>
            <a:r>
              <a:rPr lang="en-GB" sz="1600" dirty="0" err="1" smtClean="0"/>
              <a:t>Flindall</a:t>
            </a:r>
            <a:r>
              <a:rPr lang="en-GB" sz="1600" dirty="0" smtClean="0"/>
              <a:t>, Laurie Forsyth, Jim Foster, John Fraser, Alf </a:t>
            </a:r>
            <a:r>
              <a:rPr lang="en-GB" sz="1600" dirty="0" err="1" smtClean="0"/>
              <a:t>Gapper</a:t>
            </a:r>
            <a:r>
              <a:rPr lang="en-GB" sz="1600" dirty="0" smtClean="0"/>
              <a:t>, </a:t>
            </a:r>
            <a:r>
              <a:rPr lang="en-GB" sz="1600" dirty="0" err="1" smtClean="0"/>
              <a:t>Hadyn</a:t>
            </a:r>
            <a:r>
              <a:rPr lang="en-GB" sz="1600" dirty="0" smtClean="0"/>
              <a:t> Garlic, Dave Garner, Chris </a:t>
            </a:r>
            <a:r>
              <a:rPr lang="en-GB" sz="1600" dirty="0" err="1" smtClean="0"/>
              <a:t>Gleed</a:t>
            </a:r>
            <a:r>
              <a:rPr lang="en-GB" sz="1600" dirty="0" smtClean="0"/>
              <a:t>-Owen, Bernard </a:t>
            </a:r>
            <a:r>
              <a:rPr lang="en-GB" sz="1600" dirty="0" err="1" smtClean="0"/>
              <a:t>Goillon</a:t>
            </a:r>
            <a:r>
              <a:rPr lang="en-GB" sz="1600" dirty="0" smtClean="0"/>
              <a:t>, Ken Green, Louise Gregory, John Grundy, Jim Gunn, Peter </a:t>
            </a:r>
            <a:r>
              <a:rPr lang="en-GB" sz="1600" dirty="0" err="1" smtClean="0"/>
              <a:t>Hallet</a:t>
            </a:r>
            <a:r>
              <a:rPr lang="en-GB" sz="1600" dirty="0" smtClean="0"/>
              <a:t>, Nigel Hand, Stewart </a:t>
            </a:r>
            <a:r>
              <a:rPr lang="en-GB" sz="1600" dirty="0" err="1" smtClean="0"/>
              <a:t>Hardie</a:t>
            </a:r>
            <a:r>
              <a:rPr lang="en-GB" sz="1600" dirty="0" smtClean="0"/>
              <a:t>, Martin </a:t>
            </a:r>
            <a:r>
              <a:rPr lang="en-GB" sz="1600" dirty="0" err="1" smtClean="0"/>
              <a:t>Hartup</a:t>
            </a:r>
            <a:r>
              <a:rPr lang="en-GB" sz="1600" dirty="0" smtClean="0"/>
              <a:t>, Rebecca Haworth, Gordon Haycock, Matthew Hayward, Pete Hill, Dan Hoare, Kerry Holmes, Alan Hyde, Colin Jacobs, Bob Johnson, Arthur </a:t>
            </a:r>
            <a:r>
              <a:rPr lang="en-GB" sz="1600" dirty="0" err="1" smtClean="0"/>
              <a:t>Jollands</a:t>
            </a:r>
            <a:r>
              <a:rPr lang="en-GB" sz="1600" dirty="0" smtClean="0"/>
              <a:t>, Glyn Jones, Angie Julian, DJ Law, Adam Long, Dave Mackay, Paul Malcolm, Dave Mallon, Lee </a:t>
            </a:r>
            <a:r>
              <a:rPr lang="en-GB" sz="1600" dirty="0" err="1" smtClean="0"/>
              <a:t>Malpass</a:t>
            </a:r>
            <a:r>
              <a:rPr lang="en-GB" sz="1600" dirty="0" smtClean="0"/>
              <a:t>, Helen Markwell, Simon Mason, Rennie Mason, Gareth </a:t>
            </a:r>
            <a:r>
              <a:rPr lang="en-GB" sz="1600" dirty="0" err="1" smtClean="0"/>
              <a:t>Matthes</a:t>
            </a:r>
            <a:r>
              <a:rPr lang="en-GB" sz="1600" dirty="0" smtClean="0"/>
              <a:t>, Lindsay McCrae, Alistair McGregor, Kathy </a:t>
            </a:r>
            <a:r>
              <a:rPr lang="en-GB" sz="1600" dirty="0" err="1" smtClean="0"/>
              <a:t>Meakin</a:t>
            </a:r>
            <a:r>
              <a:rPr lang="en-GB" sz="1600" dirty="0" smtClean="0"/>
              <a:t>, Helen Metcalfe, Adrian Middleton, George </a:t>
            </a:r>
            <a:r>
              <a:rPr lang="en-GB" sz="1600" dirty="0" err="1" smtClean="0"/>
              <a:t>Millins</a:t>
            </a:r>
            <a:r>
              <a:rPr lang="en-GB" sz="1600" dirty="0" smtClean="0"/>
              <a:t>, Simon Mole, Chris Monk, Simon </a:t>
            </a:r>
            <a:r>
              <a:rPr lang="en-GB" sz="1600" dirty="0" err="1" smtClean="0"/>
              <a:t>Munnery</a:t>
            </a:r>
            <a:r>
              <a:rPr lang="en-GB" sz="1600" dirty="0" smtClean="0"/>
              <a:t>, Tony Murphy, Sarah Murray, Nicola Murray, Dave </a:t>
            </a:r>
            <a:r>
              <a:rPr lang="en-GB" sz="1600" dirty="0"/>
              <a:t>and Marion </a:t>
            </a:r>
            <a:r>
              <a:rPr lang="en-GB" sz="1600" dirty="0" smtClean="0"/>
              <a:t>Nesbitt, John Newton, David Norfolk, Dave Odell, John Osbourne, Dave Page, Kev Palmer, Lisa Parker, Tom Parkin, Susie Pearson, Lizzy Peat, Graham </a:t>
            </a:r>
            <a:r>
              <a:rPr lang="en-GB" sz="1600" dirty="0" err="1" smtClean="0"/>
              <a:t>Pettingale</a:t>
            </a:r>
            <a:r>
              <a:rPr lang="en-GB" sz="1600" dirty="0" smtClean="0"/>
              <a:t>, Tony Phelps, Marcus </a:t>
            </a:r>
            <a:r>
              <a:rPr lang="en-GB" sz="1600" dirty="0"/>
              <a:t>and Susan </a:t>
            </a:r>
            <a:r>
              <a:rPr lang="en-GB" sz="1600" dirty="0" smtClean="0"/>
              <a:t>Philips, Adrian </a:t>
            </a:r>
            <a:r>
              <a:rPr lang="en-GB" sz="1600" dirty="0" err="1" smtClean="0"/>
              <a:t>Podmore</a:t>
            </a:r>
            <a:r>
              <a:rPr lang="en-GB" sz="1600" dirty="0" smtClean="0"/>
              <a:t>, Anne Porter, Gary Powell, Karen Purvis, Sue Raven, Mark Rawlins, Rob </a:t>
            </a:r>
            <a:r>
              <a:rPr lang="en-GB" sz="1600" dirty="0" err="1" smtClean="0"/>
              <a:t>Raynor</a:t>
            </a:r>
            <a:r>
              <a:rPr lang="en-GB" sz="1600" dirty="0" smtClean="0"/>
              <a:t>, David </a:t>
            </a:r>
            <a:r>
              <a:rPr lang="en-GB" sz="1600" dirty="0" err="1" smtClean="0"/>
              <a:t>Redgrove</a:t>
            </a:r>
            <a:r>
              <a:rPr lang="en-GB" sz="1600" dirty="0" smtClean="0"/>
              <a:t>, Brian Redman, Jo Richards, David Rous, Mark Ruff, Johnny Scott, Peter Scott, Jon Seller, Ian Shale, Sylvia Sheldon, Dave </a:t>
            </a:r>
            <a:r>
              <a:rPr lang="en-GB" sz="1600" dirty="0" err="1" smtClean="0"/>
              <a:t>Showler</a:t>
            </a:r>
            <a:r>
              <a:rPr lang="en-GB" sz="1600" dirty="0" smtClean="0"/>
              <a:t>, Alf Simpson, Christopher Slack, Linda Smith, Rob Smith, Paul Smith, Damian Smith, Ian Spalding, Jenny Spencer, Paul Stevens, Jim Stewart, Lisa Stitt, Peter </a:t>
            </a:r>
            <a:r>
              <a:rPr lang="en-GB" sz="1600" dirty="0" err="1" smtClean="0"/>
              <a:t>Stronach</a:t>
            </a:r>
            <a:r>
              <a:rPr lang="en-GB" sz="1600" dirty="0" smtClean="0"/>
              <a:t>, Kevin Sunderland, Des Sussex, Duncan Sweeting, Mike </a:t>
            </a:r>
            <a:r>
              <a:rPr lang="en-GB" sz="1600" dirty="0" err="1" smtClean="0"/>
              <a:t>Swindells</a:t>
            </a:r>
            <a:r>
              <a:rPr lang="en-GB" sz="1600" dirty="0" smtClean="0"/>
              <a:t>, Dave Tamarind, Stuart Taylor, Michael Taylor, Nigel Taylor, Dave Thomas, Mike Thompson, Ian Tomlinson, Simon Townson, Mandy Tulloch, Chris Turner, Dougal Urquhart, </a:t>
            </a:r>
            <a:r>
              <a:rPr lang="en-GB" sz="1600" dirty="0" err="1" smtClean="0"/>
              <a:t>Hetty</a:t>
            </a:r>
            <a:r>
              <a:rPr lang="en-GB" sz="1600" dirty="0" smtClean="0"/>
              <a:t> Wakeford, Natalie Walker, Graham Walters, Tony Walton, Robin Ward, David Wareham, Mark Warn, Dan Watson, Andy Welling, Brett Westwood, Liz Wild, Paul Wilkinson, Joanne Wilkinson, Jonathan Willet, Andrew Woodhouse, Wolfgang </a:t>
            </a:r>
            <a:r>
              <a:rPr lang="en-GB" sz="1600" dirty="0" err="1" smtClean="0"/>
              <a:t>Wüster</a:t>
            </a:r>
            <a:r>
              <a:rPr lang="en-GB" sz="1600" dirty="0" smtClean="0"/>
              <a:t>. </a:t>
            </a:r>
            <a:endParaRPr lang="en-GB" sz="1600" dirty="0"/>
          </a:p>
        </p:txBody>
      </p:sp>
    </p:spTree>
    <p:extLst>
      <p:ext uri="{BB962C8B-B14F-4D97-AF65-F5344CB8AC3E}">
        <p14:creationId xmlns:p14="http://schemas.microsoft.com/office/powerpoint/2010/main" val="41631087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itle 1"/>
          <p:cNvSpPr>
            <a:spLocks noGrp="1"/>
          </p:cNvSpPr>
          <p:nvPr>
            <p:ph type="title"/>
          </p:nvPr>
        </p:nvSpPr>
        <p:spPr>
          <a:xfrm>
            <a:off x="35496" y="44624"/>
            <a:ext cx="9073008" cy="720080"/>
          </a:xfrm>
        </p:spPr>
        <p:txBody>
          <a:bodyPr>
            <a:normAutofit fontScale="90000"/>
          </a:bodyPr>
          <a:lstStyle/>
          <a:p>
            <a:r>
              <a:rPr lang="en-GB" dirty="0" smtClean="0"/>
              <a:t>Site Distributions</a:t>
            </a:r>
            <a:endParaRPr lang="en-GB" dirty="0"/>
          </a:p>
        </p:txBody>
      </p:sp>
      <p:sp>
        <p:nvSpPr>
          <p:cNvPr id="14" name="Title 1"/>
          <p:cNvSpPr txBox="1">
            <a:spLocks/>
          </p:cNvSpPr>
          <p:nvPr/>
        </p:nvSpPr>
        <p:spPr>
          <a:xfrm>
            <a:off x="4572000" y="1016589"/>
            <a:ext cx="4536504" cy="5715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b="1" dirty="0" smtClean="0">
                <a:solidFill>
                  <a:srgbClr val="0070C0"/>
                </a:solidFill>
              </a:rPr>
              <a:t>Large Populations</a:t>
            </a:r>
            <a:endParaRPr lang="en-GB" sz="3200" b="1" dirty="0">
              <a:solidFill>
                <a:srgbClr val="0070C0"/>
              </a:solidFill>
            </a:endParaRPr>
          </a:p>
        </p:txBody>
      </p:sp>
      <p:sp>
        <p:nvSpPr>
          <p:cNvPr id="18" name="Title 1"/>
          <p:cNvSpPr txBox="1">
            <a:spLocks/>
          </p:cNvSpPr>
          <p:nvPr/>
        </p:nvSpPr>
        <p:spPr>
          <a:xfrm>
            <a:off x="35496" y="1007461"/>
            <a:ext cx="4536504" cy="5806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b="1" dirty="0" smtClean="0">
                <a:solidFill>
                  <a:srgbClr val="FF0000"/>
                </a:solidFill>
              </a:rPr>
              <a:t>Small Populations</a:t>
            </a:r>
            <a:endParaRPr lang="en-GB" sz="3200" b="1" dirty="0">
              <a:solidFill>
                <a:srgbClr val="FF0000"/>
              </a:solidFill>
            </a:endParaRPr>
          </a:p>
        </p:txBody>
      </p:sp>
      <p:cxnSp>
        <p:nvCxnSpPr>
          <p:cNvPr id="3" name="Straight Connector 2"/>
          <p:cNvCxnSpPr/>
          <p:nvPr/>
        </p:nvCxnSpPr>
        <p:spPr>
          <a:xfrm>
            <a:off x="4572000" y="773832"/>
            <a:ext cx="0" cy="60841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8017" t="27581" r="34294" b="12511"/>
          <a:stretch/>
        </p:blipFill>
        <p:spPr bwMode="auto">
          <a:xfrm>
            <a:off x="5000400" y="1516081"/>
            <a:ext cx="3780944" cy="4793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38025" t="27566" r="34287" b="12528"/>
          <a:stretch/>
        </p:blipFill>
        <p:spPr bwMode="auto">
          <a:xfrm>
            <a:off x="370800" y="1516118"/>
            <a:ext cx="3780808" cy="4793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9105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30"/>
          <p:cNvGrpSpPr/>
          <p:nvPr/>
        </p:nvGrpSpPr>
        <p:grpSpPr>
          <a:xfrm>
            <a:off x="611560" y="908721"/>
            <a:ext cx="3600399" cy="2520278"/>
            <a:chOff x="611560" y="908721"/>
            <a:chExt cx="3600399" cy="2520278"/>
          </a:xfrm>
        </p:grpSpPr>
        <p:grpSp>
          <p:nvGrpSpPr>
            <p:cNvPr id="15" name="Group 14"/>
            <p:cNvGrpSpPr/>
            <p:nvPr/>
          </p:nvGrpSpPr>
          <p:grpSpPr>
            <a:xfrm>
              <a:off x="611560" y="908721"/>
              <a:ext cx="3600399" cy="2515683"/>
              <a:chOff x="611560" y="974030"/>
              <a:chExt cx="1967660" cy="1374850"/>
            </a:xfrm>
          </p:grpSpPr>
          <p:cxnSp>
            <p:nvCxnSpPr>
              <p:cNvPr id="3" name="Straight Arrow Connector 2"/>
              <p:cNvCxnSpPr/>
              <p:nvPr/>
            </p:nvCxnSpPr>
            <p:spPr>
              <a:xfrm flipV="1">
                <a:off x="611560" y="974030"/>
                <a:ext cx="0" cy="13748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11560" y="2348880"/>
                <a:ext cx="196766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846892" y="923537"/>
              <a:ext cx="2933020" cy="2505462"/>
              <a:chOff x="-252536" y="382352"/>
              <a:chExt cx="6565640" cy="5608542"/>
            </a:xfrm>
          </p:grpSpPr>
          <p:pic>
            <p:nvPicPr>
              <p:cNvPr id="4099" name="Picture 3"/>
              <p:cNvPicPr>
                <a:picLocks noChangeAspect="1" noChangeArrowheads="1"/>
              </p:cNvPicPr>
              <p:nvPr/>
            </p:nvPicPr>
            <p:blipFill rotWithShape="1">
              <a:blip r:embed="rId3">
                <a:clrChange>
                  <a:clrFrom>
                    <a:srgbClr val="FFFFFF"/>
                  </a:clrFrom>
                  <a:clrTo>
                    <a:srgbClr val="FFFFFF">
                      <a:alpha val="0"/>
                    </a:srgbClr>
                  </a:clrTo>
                </a:clrChange>
                <a:duotone>
                  <a:prstClr val="black"/>
                  <a:srgbClr val="0070C0">
                    <a:tint val="45000"/>
                    <a:satMod val="400000"/>
                  </a:srgbClr>
                </a:duotone>
                <a:extLst>
                  <a:ext uri="{28A0092B-C50C-407E-A947-70E740481C1C}">
                    <a14:useLocalDpi xmlns:a14="http://schemas.microsoft.com/office/drawing/2010/main" val="0"/>
                  </a:ext>
                </a:extLst>
              </a:blip>
              <a:srcRect l="13304" t="22478" r="6544" b="15912"/>
              <a:stretch/>
            </p:blipFill>
            <p:spPr bwMode="auto">
              <a:xfrm>
                <a:off x="-229585" y="382352"/>
                <a:ext cx="6542689"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rotWithShape="1">
              <a:blip r:embed="rId4">
                <a:clrChange>
                  <a:clrFrom>
                    <a:srgbClr val="FFFFFF"/>
                  </a:clrFrom>
                  <a:clrTo>
                    <a:srgbClr val="FFFFFF">
                      <a:alpha val="0"/>
                    </a:srgbClr>
                  </a:clrTo>
                </a:clrChange>
                <a:duotone>
                  <a:prstClr val="black"/>
                  <a:srgbClr val="FF0000">
                    <a:tint val="45000"/>
                    <a:satMod val="400000"/>
                  </a:srgbClr>
                </a:duotone>
                <a:extLst>
                  <a:ext uri="{28A0092B-C50C-407E-A947-70E740481C1C}">
                    <a14:useLocalDpi xmlns:a14="http://schemas.microsoft.com/office/drawing/2010/main" val="0"/>
                  </a:ext>
                </a:extLst>
              </a:blip>
              <a:srcRect l="13304" t="47392" r="6544" b="18616"/>
              <a:stretch/>
            </p:blipFill>
            <p:spPr bwMode="auto">
              <a:xfrm>
                <a:off x="-252536" y="2896949"/>
                <a:ext cx="6542688" cy="3093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rotWithShape="1">
              <a:blip r:embed="rId5">
                <a:clrChange>
                  <a:clrFrom>
                    <a:srgbClr val="FFFFFF"/>
                  </a:clrFrom>
                  <a:clrTo>
                    <a:srgbClr val="FFFFFF">
                      <a:alpha val="0"/>
                    </a:srgbClr>
                  </a:clrTo>
                </a:clrChange>
                <a:duotone>
                  <a:prstClr val="black"/>
                  <a:srgbClr val="00B050">
                    <a:tint val="45000"/>
                    <a:satMod val="400000"/>
                  </a:srgbClr>
                </a:duotone>
                <a:extLst>
                  <a:ext uri="{28A0092B-C50C-407E-A947-70E740481C1C}">
                    <a14:useLocalDpi xmlns:a14="http://schemas.microsoft.com/office/drawing/2010/main" val="0"/>
                  </a:ext>
                </a:extLst>
              </a:blip>
              <a:srcRect l="13392" t="51642" r="6930" b="20518"/>
              <a:stretch/>
            </p:blipFill>
            <p:spPr bwMode="auto">
              <a:xfrm>
                <a:off x="-229584" y="978093"/>
                <a:ext cx="6503973" cy="2272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cxnSp>
        <p:nvCxnSpPr>
          <p:cNvPr id="53" name="Straight Connector 52"/>
          <p:cNvCxnSpPr/>
          <p:nvPr/>
        </p:nvCxnSpPr>
        <p:spPr>
          <a:xfrm>
            <a:off x="611560" y="2780928"/>
            <a:ext cx="3312367"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11560" y="2348880"/>
            <a:ext cx="3312367" cy="0"/>
          </a:xfrm>
          <a:prstGeom prst="line">
            <a:avLst/>
          </a:prstGeom>
          <a:ln w="1905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11560" y="1700808"/>
            <a:ext cx="3312367" cy="0"/>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 name="TextBox 1"/>
              <p:cNvSpPr txBox="1"/>
              <p:nvPr/>
            </p:nvSpPr>
            <p:spPr>
              <a:xfrm>
                <a:off x="5004048" y="923537"/>
                <a:ext cx="3600400" cy="5807359"/>
              </a:xfrm>
              <a:prstGeom prst="rect">
                <a:avLst/>
              </a:prstGeom>
              <a:noFill/>
            </p:spPr>
            <p:txBody>
              <a:bodyPr wrap="square" rtlCol="0">
                <a:spAutoFit/>
              </a:bodyPr>
              <a:lstStyle/>
              <a:p>
                <a:pPr marL="342900" indent="-342900">
                  <a:buFont typeface="+mj-lt"/>
                  <a:buAutoNum type="arabicPeriod"/>
                </a:pPr>
                <a:r>
                  <a:rPr lang="en-GB" dirty="0" smtClean="0"/>
                  <a:t>For each site, </a:t>
                </a:r>
                <a:r>
                  <a:rPr lang="en-GB" dirty="0"/>
                  <a:t>j</a:t>
                </a:r>
                <a:r>
                  <a:rPr lang="en-GB" dirty="0" smtClean="0"/>
                  <a:t>, population size each year is represented the </a:t>
                </a:r>
                <a:r>
                  <a:rPr lang="en-GB" b="1" dirty="0" smtClean="0">
                    <a:solidFill>
                      <a:srgbClr val="FF6600"/>
                    </a:solidFill>
                  </a:rPr>
                  <a:t>peak count </a:t>
                </a:r>
                <a:r>
                  <a:rPr lang="en-GB" dirty="0" smtClean="0"/>
                  <a:t>(</a:t>
                </a:r>
                <a14:m>
                  <m:oMath xmlns:m="http://schemas.openxmlformats.org/officeDocument/2006/math">
                    <m:sSub>
                      <m:sSubPr>
                        <m:ctrlPr>
                          <a:rPr lang="en-GB" i="1" smtClean="0">
                            <a:latin typeface="Cambria Math"/>
                          </a:rPr>
                        </m:ctrlPr>
                      </m:sSubPr>
                      <m:e>
                        <m:r>
                          <a:rPr lang="en-GB" b="0" i="1" smtClean="0">
                            <a:latin typeface="Cambria Math"/>
                          </a:rPr>
                          <m:t>𝑝</m:t>
                        </m:r>
                      </m:e>
                      <m:sub>
                        <m:r>
                          <a:rPr lang="en-GB" b="0" i="1" smtClean="0">
                            <a:latin typeface="Cambria Math"/>
                          </a:rPr>
                          <m:t>𝑗</m:t>
                        </m:r>
                      </m:sub>
                    </m:sSub>
                    <m:r>
                      <a:rPr lang="en-GB" b="0" i="1" smtClean="0">
                        <a:latin typeface="Cambria Math"/>
                      </a:rPr>
                      <m:t>(</m:t>
                    </m:r>
                    <m:r>
                      <a:rPr lang="en-GB" b="0" i="1" smtClean="0">
                        <a:latin typeface="Cambria Math"/>
                      </a:rPr>
                      <m:t>𝑡</m:t>
                    </m:r>
                    <m:r>
                      <a:rPr lang="en-GB" b="0" i="1" smtClean="0">
                        <a:latin typeface="Cambria Math"/>
                      </a:rPr>
                      <m:t>)</m:t>
                    </m:r>
                  </m:oMath>
                </a14:m>
                <a:r>
                  <a:rPr lang="en-GB" dirty="0" smtClean="0"/>
                  <a:t>), </a:t>
                </a:r>
                <a:r>
                  <a:rPr lang="en-GB" dirty="0" err="1" smtClean="0"/>
                  <a:t>ie</a:t>
                </a:r>
                <a:r>
                  <a:rPr lang="en-GB" dirty="0"/>
                  <a:t>. by maximum no. of adders recorded on any one visit </a:t>
                </a:r>
                <a:r>
                  <a:rPr lang="en-GB" dirty="0" smtClean="0"/>
                  <a:t>that year. </a:t>
                </a:r>
              </a:p>
              <a:p>
                <a:pPr marL="342900" indent="-342900">
                  <a:buFont typeface="+mj-lt"/>
                  <a:buAutoNum type="arabicPeriod"/>
                </a:pPr>
                <a:endParaRPr lang="en-GB" dirty="0" smtClean="0"/>
              </a:p>
              <a:p>
                <a:pPr marL="342900" indent="-342900">
                  <a:buFont typeface="+mj-lt"/>
                  <a:buAutoNum type="arabicPeriod"/>
                </a:pPr>
                <a:r>
                  <a:rPr lang="en-GB" dirty="0" smtClean="0"/>
                  <a:t>For each site, calculate </a:t>
                </a:r>
                <a:r>
                  <a:rPr lang="en-GB" b="1" dirty="0" smtClean="0">
                    <a:solidFill>
                      <a:srgbClr val="FF6600"/>
                    </a:solidFill>
                  </a:rPr>
                  <a:t>mean peak count across all years </a:t>
                </a:r>
                <a:r>
                  <a:rPr lang="en-GB" dirty="0" smtClean="0"/>
                  <a:t>(</a:t>
                </a:r>
                <a14:m>
                  <m:oMath xmlns:m="http://schemas.openxmlformats.org/officeDocument/2006/math">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b="0" i="1" smtClean="0">
                            <a:latin typeface="Cambria Math"/>
                          </a:rPr>
                          <m:t>𝑗</m:t>
                        </m:r>
                      </m:sub>
                    </m:sSub>
                  </m:oMath>
                </a14:m>
                <a:r>
                  <a:rPr lang="en-GB" dirty="0" smtClean="0"/>
                  <a:t>) .</a:t>
                </a:r>
              </a:p>
              <a:p>
                <a:pPr marL="342900" indent="-342900">
                  <a:buFont typeface="+mj-lt"/>
                  <a:buAutoNum type="arabicPeriod"/>
                </a:pPr>
                <a:endParaRPr lang="en-GB" dirty="0" smtClean="0"/>
              </a:p>
              <a:p>
                <a:pPr marL="342900" indent="-342900">
                  <a:buFont typeface="+mj-lt"/>
                  <a:buAutoNum type="arabicPeriod"/>
                </a:pPr>
                <a:r>
                  <a:rPr lang="en-GB" dirty="0" smtClean="0"/>
                  <a:t>For each site, calculate </a:t>
                </a:r>
                <a:r>
                  <a:rPr lang="en-GB" b="1" dirty="0" smtClean="0">
                    <a:solidFill>
                      <a:srgbClr val="FF6600"/>
                    </a:solidFill>
                  </a:rPr>
                  <a:t>normalised peak count </a:t>
                </a:r>
                <a:r>
                  <a:rPr lang="en-GB" dirty="0" smtClean="0"/>
                  <a:t>per year as</a:t>
                </a:r>
                <a:r>
                  <a:rPr lang="en-GB" dirty="0"/>
                  <a:t>:</a:t>
                </a:r>
              </a:p>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b="0" i="1" smtClean="0">
                              <a:latin typeface="Cambria Math"/>
                            </a:rPr>
                            <m:t>𝑝</m:t>
                          </m:r>
                        </m:e>
                        <m:sub>
                          <m:r>
                            <a:rPr lang="en-GB" b="0" i="1" smtClean="0">
                              <a:latin typeface="Cambria Math"/>
                            </a:rPr>
                            <m:t>𝑛𝑜𝑟𝑚</m:t>
                          </m:r>
                          <m:r>
                            <a:rPr lang="en-GB" b="0" i="1" smtClean="0">
                              <a:latin typeface="Cambria Math"/>
                            </a:rPr>
                            <m:t>,</m:t>
                          </m:r>
                          <m:r>
                            <a:rPr lang="en-GB" b="0" i="1" smtClean="0">
                              <a:latin typeface="Cambria Math"/>
                            </a:rPr>
                            <m:t>𝑗</m:t>
                          </m:r>
                        </m:sub>
                      </m:sSub>
                      <m:r>
                        <a:rPr lang="en-GB" i="1">
                          <a:latin typeface="Cambria Math"/>
                        </a:rPr>
                        <m:t>(</m:t>
                      </m:r>
                      <m:r>
                        <a:rPr lang="en-GB" i="1">
                          <a:latin typeface="Cambria Math"/>
                        </a:rPr>
                        <m:t>𝑡</m:t>
                      </m:r>
                      <m:r>
                        <a:rPr lang="en-GB" i="1">
                          <a:latin typeface="Cambria Math"/>
                        </a:rPr>
                        <m:t>)=</m:t>
                      </m:r>
                      <m:sSub>
                        <m:sSubPr>
                          <m:ctrlPr>
                            <a:rPr lang="en-GB" i="1">
                              <a:latin typeface="Cambria Math"/>
                            </a:rPr>
                          </m:ctrlPr>
                        </m:sSubPr>
                        <m:e>
                          <m:r>
                            <a:rPr lang="en-GB" i="1">
                              <a:latin typeface="Cambria Math"/>
                            </a:rPr>
                            <m:t>𝑝</m:t>
                          </m:r>
                        </m:e>
                        <m:sub>
                          <m:r>
                            <a:rPr lang="en-GB" b="0" i="1" smtClean="0">
                              <a:latin typeface="Cambria Math"/>
                            </a:rPr>
                            <m:t>𝑗</m:t>
                          </m:r>
                        </m:sub>
                      </m:sSub>
                      <m:r>
                        <a:rPr lang="en-GB" i="1">
                          <a:latin typeface="Cambria Math"/>
                        </a:rPr>
                        <m:t>(</m:t>
                      </m:r>
                      <m:r>
                        <a:rPr lang="en-GB" i="1">
                          <a:latin typeface="Cambria Math"/>
                        </a:rPr>
                        <m:t>𝑡</m:t>
                      </m:r>
                      <m:r>
                        <a:rPr lang="en-GB" i="1">
                          <a:latin typeface="Cambria Math"/>
                        </a:rPr>
                        <m:t>)/</m:t>
                      </m:r>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b="0" i="1" smtClean="0">
                              <a:latin typeface="Cambria Math"/>
                            </a:rPr>
                            <m:t>𝑗</m:t>
                          </m:r>
                        </m:sub>
                      </m:sSub>
                    </m:oMath>
                  </m:oMathPara>
                </a14:m>
                <a:endParaRPr lang="en-GB" dirty="0" smtClean="0"/>
              </a:p>
              <a:p>
                <a:endParaRPr lang="en-GB" dirty="0" smtClean="0"/>
              </a:p>
              <a:p>
                <a:pPr marL="342900" indent="-342900">
                  <a:buFont typeface="+mj-lt"/>
                  <a:buAutoNum type="arabicPeriod" startAt="4"/>
                </a:pPr>
                <a:r>
                  <a:rPr lang="en-GB" dirty="0" smtClean="0"/>
                  <a:t>For each year, calculate </a:t>
                </a:r>
                <a:r>
                  <a:rPr lang="en-GB" b="1" dirty="0" smtClean="0">
                    <a:solidFill>
                      <a:srgbClr val="FF6600"/>
                    </a:solidFill>
                  </a:rPr>
                  <a:t>mean normalised peak count </a:t>
                </a:r>
                <a:r>
                  <a:rPr lang="en-GB" dirty="0" smtClean="0"/>
                  <a:t>across all sites surveyed that year as: </a:t>
                </a:r>
                <a:endParaRPr lang="en-GB" dirty="0"/>
              </a:p>
              <a:p>
                <a:pPr/>
                <a14:m>
                  <m:oMathPara xmlns:m="http://schemas.openxmlformats.org/officeDocument/2006/math">
                    <m:oMathParaPr>
                      <m:jc m:val="centerGroup"/>
                    </m:oMathParaPr>
                    <m:oMath xmlns:m="http://schemas.openxmlformats.org/officeDocument/2006/math">
                      <m:sSub>
                        <m:sSubPr>
                          <m:ctrlPr>
                            <a:rPr lang="en-GB" b="0" i="1" smtClean="0">
                              <a:latin typeface="Cambria Math"/>
                            </a:rPr>
                          </m:ctrlPr>
                        </m:sSubPr>
                        <m:e>
                          <m:acc>
                            <m:accPr>
                              <m:chr m:val="̅"/>
                              <m:ctrlPr>
                                <a:rPr lang="en-GB" i="1">
                                  <a:latin typeface="Cambria Math"/>
                                </a:rPr>
                              </m:ctrlPr>
                            </m:accPr>
                            <m:e>
                              <m:r>
                                <a:rPr lang="en-GB" i="1">
                                  <a:latin typeface="Cambria Math"/>
                                </a:rPr>
                                <m:t>𝑃</m:t>
                              </m:r>
                            </m:e>
                          </m:acc>
                        </m:e>
                        <m:sub>
                          <m:r>
                            <a:rPr lang="en-GB" b="0" i="1" smtClean="0">
                              <a:latin typeface="Cambria Math"/>
                            </a:rPr>
                            <m:t>𝑛𝑜𝑟𝑚</m:t>
                          </m:r>
                        </m:sub>
                      </m:sSub>
                      <m:d>
                        <m:dPr>
                          <m:ctrlPr>
                            <a:rPr lang="en-GB" i="1">
                              <a:latin typeface="Cambria Math"/>
                            </a:rPr>
                          </m:ctrlPr>
                        </m:dPr>
                        <m:e>
                          <m:r>
                            <a:rPr lang="en-GB" i="1">
                              <a:latin typeface="Cambria Math"/>
                            </a:rPr>
                            <m:t>𝑡</m:t>
                          </m:r>
                        </m:e>
                      </m:d>
                      <m:r>
                        <a:rPr lang="en-GB" b="0" i="1" smtClean="0">
                          <a:latin typeface="Cambria Math"/>
                        </a:rPr>
                        <m:t>= </m:t>
                      </m:r>
                      <m:nary>
                        <m:naryPr>
                          <m:chr m:val="∑"/>
                          <m:supHide m:val="on"/>
                          <m:ctrlPr>
                            <a:rPr lang="en-GB" b="0" i="1" smtClean="0">
                              <a:latin typeface="Cambria Math"/>
                            </a:rPr>
                          </m:ctrlPr>
                        </m:naryPr>
                        <m:sub>
                          <m:r>
                            <m:rPr>
                              <m:brk m:alnAt="7"/>
                            </m:rPr>
                            <a:rPr lang="en-GB" b="0" i="1" smtClean="0">
                              <a:latin typeface="Cambria Math"/>
                            </a:rPr>
                            <m:t>𝑗</m:t>
                          </m:r>
                        </m:sub>
                        <m:sup/>
                        <m:e>
                          <m:sSub>
                            <m:sSubPr>
                              <m:ctrlPr>
                                <a:rPr lang="en-GB" b="0" i="1" smtClean="0">
                                  <a:latin typeface="Cambria Math"/>
                                </a:rPr>
                              </m:ctrlPr>
                            </m:sSubPr>
                            <m:e>
                              <m:r>
                                <a:rPr lang="en-GB" b="0" i="1" smtClean="0">
                                  <a:latin typeface="Cambria Math"/>
                                </a:rPr>
                                <m:t>𝑝</m:t>
                              </m:r>
                            </m:e>
                            <m:sub>
                              <m:r>
                                <a:rPr lang="en-GB" b="0" i="1" smtClean="0">
                                  <a:latin typeface="Cambria Math"/>
                                </a:rPr>
                                <m:t>𝑛𝑜𝑟𝑚</m:t>
                              </m:r>
                              <m:r>
                                <a:rPr lang="en-GB" b="0" i="1" smtClean="0">
                                  <a:latin typeface="Cambria Math"/>
                                </a:rPr>
                                <m:t>,</m:t>
                              </m:r>
                              <m:r>
                                <a:rPr lang="en-GB" b="0" i="1" smtClean="0">
                                  <a:latin typeface="Cambria Math"/>
                                </a:rPr>
                                <m:t>𝑗</m:t>
                              </m:r>
                            </m:sub>
                          </m:sSub>
                          <m:r>
                            <a:rPr lang="en-GB" b="0" i="1" smtClean="0">
                              <a:latin typeface="Cambria Math"/>
                            </a:rPr>
                            <m:t>(</m:t>
                          </m:r>
                          <m:r>
                            <a:rPr lang="en-GB" b="0" i="1" smtClean="0">
                              <a:latin typeface="Cambria Math"/>
                            </a:rPr>
                            <m:t>𝑡</m:t>
                          </m:r>
                          <m:r>
                            <a:rPr lang="en-GB" b="0" i="1" smtClean="0">
                              <a:latin typeface="Cambria Math"/>
                            </a:rPr>
                            <m:t>)/</m:t>
                          </m:r>
                          <m:sSub>
                            <m:sSubPr>
                              <m:ctrlPr>
                                <a:rPr lang="en-GB" b="0" i="1" smtClean="0">
                                  <a:latin typeface="Cambria Math"/>
                                </a:rPr>
                              </m:ctrlPr>
                            </m:sSubPr>
                            <m:e>
                              <m:r>
                                <a:rPr lang="en-GB" b="0" i="1" smtClean="0">
                                  <a:latin typeface="Cambria Math"/>
                                </a:rPr>
                                <m:t>𝑁</m:t>
                              </m:r>
                            </m:e>
                            <m:sub>
                              <m:r>
                                <a:rPr lang="en-GB" b="0" i="1" smtClean="0">
                                  <a:latin typeface="Cambria Math"/>
                                </a:rPr>
                                <m:t>𝑗</m:t>
                              </m:r>
                            </m:sub>
                          </m:sSub>
                        </m:e>
                      </m:nary>
                    </m:oMath>
                  </m:oMathPara>
                </a14:m>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5004048" y="923537"/>
                <a:ext cx="3600400" cy="5807359"/>
              </a:xfrm>
              <a:prstGeom prst="rect">
                <a:avLst/>
              </a:prstGeom>
              <a:blipFill rotWithShape="1">
                <a:blip r:embed="rId6"/>
                <a:stretch>
                  <a:fillRect l="-1525" t="-525" r="-2542"/>
                </a:stretch>
              </a:blipFill>
            </p:spPr>
            <p:txBody>
              <a:bodyPr/>
              <a:lstStyle/>
              <a:p>
                <a:r>
                  <a:rPr lang="en-GB">
                    <a:noFill/>
                  </a:rPr>
                  <a:t> </a:t>
                </a:r>
              </a:p>
            </p:txBody>
          </p:sp>
        </mc:Fallback>
      </mc:AlternateContent>
      <p:sp>
        <p:nvSpPr>
          <p:cNvPr id="41" name="TextBox 40"/>
          <p:cNvSpPr txBox="1"/>
          <p:nvPr/>
        </p:nvSpPr>
        <p:spPr>
          <a:xfrm>
            <a:off x="1403648" y="3429000"/>
            <a:ext cx="1908212" cy="369332"/>
          </a:xfrm>
          <a:prstGeom prst="rect">
            <a:avLst/>
          </a:prstGeom>
          <a:noFill/>
        </p:spPr>
        <p:txBody>
          <a:bodyPr wrap="square" rtlCol="0">
            <a:spAutoFit/>
          </a:bodyPr>
          <a:lstStyle/>
          <a:p>
            <a:pPr algn="ctr"/>
            <a:r>
              <a:rPr lang="en-GB" dirty="0" smtClean="0"/>
              <a:t>Time (years)</a:t>
            </a:r>
            <a:endParaRPr lang="en-GB" dirty="0"/>
          </a:p>
        </p:txBody>
      </p:sp>
      <p:sp>
        <p:nvSpPr>
          <p:cNvPr id="43" name="TextBox 42"/>
          <p:cNvSpPr txBox="1"/>
          <p:nvPr/>
        </p:nvSpPr>
        <p:spPr>
          <a:xfrm rot="16200000">
            <a:off x="-531039" y="1959108"/>
            <a:ext cx="1908212" cy="369332"/>
          </a:xfrm>
          <a:prstGeom prst="rect">
            <a:avLst/>
          </a:prstGeom>
          <a:noFill/>
        </p:spPr>
        <p:txBody>
          <a:bodyPr wrap="square" rtlCol="0">
            <a:spAutoFit/>
          </a:bodyPr>
          <a:lstStyle/>
          <a:p>
            <a:pPr algn="ctr"/>
            <a:r>
              <a:rPr lang="en-GB" dirty="0" smtClean="0"/>
              <a:t>Peak Count</a:t>
            </a:r>
            <a:endParaRPr lang="en-GB" dirty="0"/>
          </a:p>
        </p:txBody>
      </p:sp>
      <p:grpSp>
        <p:nvGrpSpPr>
          <p:cNvPr id="8" name="Group 7"/>
          <p:cNvGrpSpPr/>
          <p:nvPr/>
        </p:nvGrpSpPr>
        <p:grpSpPr>
          <a:xfrm>
            <a:off x="206136" y="3649621"/>
            <a:ext cx="4005824" cy="2885015"/>
            <a:chOff x="206136" y="3649621"/>
            <a:chExt cx="4005824" cy="2885015"/>
          </a:xfrm>
        </p:grpSpPr>
        <p:grpSp>
          <p:nvGrpSpPr>
            <p:cNvPr id="32" name="Group 31"/>
            <p:cNvGrpSpPr/>
            <p:nvPr/>
          </p:nvGrpSpPr>
          <p:grpSpPr>
            <a:xfrm>
              <a:off x="611561" y="3649621"/>
              <a:ext cx="3600399" cy="2515683"/>
              <a:chOff x="611561" y="3649621"/>
              <a:chExt cx="3600399" cy="2515683"/>
            </a:xfrm>
          </p:grpSpPr>
          <p:grpSp>
            <p:nvGrpSpPr>
              <p:cNvPr id="33" name="Group 32"/>
              <p:cNvGrpSpPr/>
              <p:nvPr/>
            </p:nvGrpSpPr>
            <p:grpSpPr>
              <a:xfrm>
                <a:off x="611561" y="3649621"/>
                <a:ext cx="3600399" cy="2515683"/>
                <a:chOff x="611560" y="974030"/>
                <a:chExt cx="1967660" cy="1374850"/>
              </a:xfrm>
            </p:grpSpPr>
            <p:cxnSp>
              <p:nvCxnSpPr>
                <p:cNvPr id="34" name="Straight Arrow Connector 33"/>
                <p:cNvCxnSpPr/>
                <p:nvPr/>
              </p:nvCxnSpPr>
              <p:spPr>
                <a:xfrm flipV="1">
                  <a:off x="611560" y="974030"/>
                  <a:ext cx="0" cy="13748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611560" y="2348880"/>
                  <a:ext cx="196766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846893" y="3933056"/>
                <a:ext cx="2933020" cy="1800200"/>
                <a:chOff x="-252536" y="832759"/>
                <a:chExt cx="6565640" cy="4029794"/>
              </a:xfrm>
            </p:grpSpPr>
            <p:pic>
              <p:nvPicPr>
                <p:cNvPr id="37" name="Picture 3"/>
                <p:cNvPicPr>
                  <a:picLocks noChangeAspect="1" noChangeArrowheads="1"/>
                </p:cNvPicPr>
                <p:nvPr/>
              </p:nvPicPr>
              <p:blipFill rotWithShape="1">
                <a:blip r:embed="rId3">
                  <a:clrChange>
                    <a:clrFrom>
                      <a:srgbClr val="FFFFFF"/>
                    </a:clrFrom>
                    <a:clrTo>
                      <a:srgbClr val="FFFFFF">
                        <a:alpha val="0"/>
                      </a:srgbClr>
                    </a:clrTo>
                  </a:clrChange>
                  <a:duotone>
                    <a:prstClr val="black"/>
                    <a:srgbClr val="0070C0">
                      <a:tint val="45000"/>
                      <a:satMod val="400000"/>
                    </a:srgbClr>
                  </a:duotone>
                  <a:extLst>
                    <a:ext uri="{28A0092B-C50C-407E-A947-70E740481C1C}">
                      <a14:useLocalDpi xmlns:a14="http://schemas.microsoft.com/office/drawing/2010/main" val="0"/>
                    </a:ext>
                  </a:extLst>
                </a:blip>
                <a:srcRect l="13304" t="22478" r="6544" b="15912"/>
                <a:stretch/>
              </p:blipFill>
              <p:spPr bwMode="auto">
                <a:xfrm>
                  <a:off x="-229584" y="832759"/>
                  <a:ext cx="6542688" cy="4029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4"/>
                <p:cNvPicPr>
                  <a:picLocks noChangeAspect="1" noChangeArrowheads="1"/>
                </p:cNvPicPr>
                <p:nvPr/>
              </p:nvPicPr>
              <p:blipFill rotWithShape="1">
                <a:blip r:embed="rId4">
                  <a:clrChange>
                    <a:clrFrom>
                      <a:srgbClr val="FFFFFF"/>
                    </a:clrFrom>
                    <a:clrTo>
                      <a:srgbClr val="FFFFFF">
                        <a:alpha val="0"/>
                      </a:srgbClr>
                    </a:clrTo>
                  </a:clrChange>
                  <a:duotone>
                    <a:prstClr val="black"/>
                    <a:srgbClr val="FF0000">
                      <a:tint val="45000"/>
                      <a:satMod val="400000"/>
                    </a:srgbClr>
                  </a:duotone>
                  <a:extLst>
                    <a:ext uri="{28A0092B-C50C-407E-A947-70E740481C1C}">
                      <a14:useLocalDpi xmlns:a14="http://schemas.microsoft.com/office/drawing/2010/main" val="0"/>
                    </a:ext>
                  </a:extLst>
                </a:blip>
                <a:srcRect l="13304" t="47392" r="6544" b="18616"/>
                <a:stretch/>
              </p:blipFill>
              <p:spPr bwMode="auto">
                <a:xfrm>
                  <a:off x="-252536" y="2283486"/>
                  <a:ext cx="6542688" cy="1968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28" name="Straight Connector 27"/>
              <p:cNvCxnSpPr/>
              <p:nvPr/>
            </p:nvCxnSpPr>
            <p:spPr>
              <a:xfrm>
                <a:off x="611561" y="5013176"/>
                <a:ext cx="3312367"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857146" y="4725144"/>
              <a:ext cx="2905471" cy="648072"/>
              <a:chOff x="857146" y="4725144"/>
              <a:chExt cx="2905471" cy="648072"/>
            </a:xfrm>
          </p:grpSpPr>
          <p:cxnSp>
            <p:nvCxnSpPr>
              <p:cNvPr id="45" name="Straight Connector 44"/>
              <p:cNvCxnSpPr/>
              <p:nvPr/>
            </p:nvCxnSpPr>
            <p:spPr>
              <a:xfrm flipV="1">
                <a:off x="2699792" y="5265204"/>
                <a:ext cx="216024" cy="10801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857146" y="4725144"/>
                <a:ext cx="2905471" cy="648072"/>
                <a:chOff x="857146" y="4725144"/>
                <a:chExt cx="2905471" cy="648072"/>
              </a:xfrm>
            </p:grpSpPr>
            <p:cxnSp>
              <p:nvCxnSpPr>
                <p:cNvPr id="7" name="Straight Connector 6"/>
                <p:cNvCxnSpPr/>
                <p:nvPr/>
              </p:nvCxnSpPr>
              <p:spPr>
                <a:xfrm>
                  <a:off x="857146" y="5229200"/>
                  <a:ext cx="258470" cy="0"/>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115616" y="5157192"/>
                  <a:ext cx="288032" cy="72008"/>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403648" y="4725144"/>
                  <a:ext cx="288032" cy="432048"/>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691680" y="4725144"/>
                  <a:ext cx="216024" cy="108012"/>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907704" y="4833156"/>
                  <a:ext cx="288032" cy="187719"/>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195736" y="5020875"/>
                  <a:ext cx="216024" cy="136317"/>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411760" y="5157192"/>
                  <a:ext cx="288032" cy="216024"/>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2915816" y="5157192"/>
                  <a:ext cx="288032" cy="108012"/>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3203848" y="5157192"/>
                  <a:ext cx="216024" cy="108012"/>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3419872" y="5193196"/>
                  <a:ext cx="342745" cy="72008"/>
                </a:xfrm>
                <a:prstGeom prst="line">
                  <a:avLst/>
                </a:prstGeom>
                <a:ln w="22225">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grpSp>
        </p:grpSp>
        <p:sp>
          <p:nvSpPr>
            <p:cNvPr id="4" name="TextBox 3"/>
            <p:cNvSpPr txBox="1"/>
            <p:nvPr/>
          </p:nvSpPr>
          <p:spPr>
            <a:xfrm>
              <a:off x="1403648" y="6165304"/>
              <a:ext cx="1908212" cy="369332"/>
            </a:xfrm>
            <a:prstGeom prst="rect">
              <a:avLst/>
            </a:prstGeom>
            <a:noFill/>
          </p:spPr>
          <p:txBody>
            <a:bodyPr wrap="square" rtlCol="0">
              <a:spAutoFit/>
            </a:bodyPr>
            <a:lstStyle/>
            <a:p>
              <a:pPr algn="ctr"/>
              <a:r>
                <a:rPr lang="en-GB" dirty="0" smtClean="0"/>
                <a:t>Time (years)</a:t>
              </a:r>
              <a:endParaRPr lang="en-GB" dirty="0"/>
            </a:p>
          </p:txBody>
        </p:sp>
        <p:sp>
          <p:nvSpPr>
            <p:cNvPr id="44" name="TextBox 43"/>
            <p:cNvSpPr txBox="1"/>
            <p:nvPr/>
          </p:nvSpPr>
          <p:spPr>
            <a:xfrm rot="16200000">
              <a:off x="-867041" y="4794803"/>
              <a:ext cx="2515685" cy="369332"/>
            </a:xfrm>
            <a:prstGeom prst="rect">
              <a:avLst/>
            </a:prstGeom>
            <a:noFill/>
          </p:spPr>
          <p:txBody>
            <a:bodyPr wrap="square" rtlCol="0">
              <a:spAutoFit/>
            </a:bodyPr>
            <a:lstStyle/>
            <a:p>
              <a:pPr algn="ctr"/>
              <a:r>
                <a:rPr lang="en-GB" dirty="0" smtClean="0"/>
                <a:t>Normalised Peak Count</a:t>
              </a:r>
              <a:endParaRPr lang="en-GB" dirty="0"/>
            </a:p>
          </p:txBody>
        </p:sp>
      </p:grpSp>
      <p:pic>
        <p:nvPicPr>
          <p:cNvPr id="46" name="Picture 5"/>
          <p:cNvPicPr>
            <a:picLocks noChangeAspect="1" noChangeArrowheads="1"/>
          </p:cNvPicPr>
          <p:nvPr/>
        </p:nvPicPr>
        <p:blipFill rotWithShape="1">
          <a:blip r:embed="rId5">
            <a:clrChange>
              <a:clrFrom>
                <a:srgbClr val="FFFFFF"/>
              </a:clrFrom>
              <a:clrTo>
                <a:srgbClr val="FFFFFF">
                  <a:alpha val="0"/>
                </a:srgbClr>
              </a:clrTo>
            </a:clrChange>
            <a:duotone>
              <a:prstClr val="black"/>
              <a:srgbClr val="00B050">
                <a:tint val="45000"/>
                <a:satMod val="400000"/>
              </a:srgbClr>
            </a:duotone>
            <a:extLst>
              <a:ext uri="{28A0092B-C50C-407E-A947-70E740481C1C}">
                <a14:useLocalDpi xmlns:a14="http://schemas.microsoft.com/office/drawing/2010/main" val="0"/>
              </a:ext>
            </a:extLst>
          </a:blip>
          <a:srcRect l="13392" t="51642" r="6930" b="20518"/>
          <a:stretch/>
        </p:blipFill>
        <p:spPr bwMode="auto">
          <a:xfrm>
            <a:off x="827584" y="4653136"/>
            <a:ext cx="2905472" cy="7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Title 1"/>
          <p:cNvSpPr>
            <a:spLocks noGrp="1"/>
          </p:cNvSpPr>
          <p:nvPr>
            <p:ph type="title"/>
          </p:nvPr>
        </p:nvSpPr>
        <p:spPr>
          <a:xfrm>
            <a:off x="35496" y="44624"/>
            <a:ext cx="9073008" cy="720080"/>
          </a:xfrm>
        </p:spPr>
        <p:txBody>
          <a:bodyPr>
            <a:normAutofit fontScale="90000"/>
          </a:bodyPr>
          <a:lstStyle/>
          <a:p>
            <a:r>
              <a:rPr lang="en-GB" dirty="0" smtClean="0"/>
              <a:t>Population Trends</a:t>
            </a:r>
            <a:endParaRPr lang="en-GB" dirty="0"/>
          </a:p>
        </p:txBody>
      </p:sp>
      <p:cxnSp>
        <p:nvCxnSpPr>
          <p:cNvPr id="56" name="Straight Connector 55"/>
          <p:cNvCxnSpPr>
            <a:stCxn id="51" idx="2"/>
          </p:cNvCxnSpPr>
          <p:nvPr/>
        </p:nvCxnSpPr>
        <p:spPr>
          <a:xfrm>
            <a:off x="4572000" y="773832"/>
            <a:ext cx="0" cy="60841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54254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itle 1"/>
          <p:cNvSpPr>
            <a:spLocks noGrp="1"/>
          </p:cNvSpPr>
          <p:nvPr>
            <p:ph type="title"/>
          </p:nvPr>
        </p:nvSpPr>
        <p:spPr>
          <a:xfrm>
            <a:off x="35496" y="44624"/>
            <a:ext cx="9073008" cy="720080"/>
          </a:xfrm>
        </p:spPr>
        <p:txBody>
          <a:bodyPr>
            <a:normAutofit fontScale="90000"/>
          </a:bodyPr>
          <a:lstStyle/>
          <a:p>
            <a:r>
              <a:rPr lang="en-GB" dirty="0" smtClean="0"/>
              <a:t>Prompts for </a:t>
            </a:r>
            <a:r>
              <a:rPr lang="en-GB" i="1" dirty="0" smtClean="0"/>
              <a:t>Make the Adder Count</a:t>
            </a:r>
            <a:endParaRPr lang="en-GB" i="1" dirty="0"/>
          </a:p>
        </p:txBody>
      </p:sp>
      <p:sp>
        <p:nvSpPr>
          <p:cNvPr id="2" name="TextBox 1"/>
          <p:cNvSpPr txBox="1"/>
          <p:nvPr/>
        </p:nvSpPr>
        <p:spPr>
          <a:xfrm>
            <a:off x="585624" y="1559694"/>
            <a:ext cx="7730792" cy="2062103"/>
          </a:xfrm>
          <a:prstGeom prst="rect">
            <a:avLst/>
          </a:prstGeom>
          <a:noFill/>
        </p:spPr>
        <p:txBody>
          <a:bodyPr wrap="square" rtlCol="0">
            <a:spAutoFit/>
          </a:bodyPr>
          <a:lstStyle/>
          <a:p>
            <a:r>
              <a:rPr lang="en-GB" sz="3200" b="1" dirty="0" smtClean="0"/>
              <a:t>Common themes</a:t>
            </a:r>
          </a:p>
          <a:p>
            <a:pPr marL="457200" indent="-457200">
              <a:buFont typeface="Arial" panose="020B0604020202020204" pitchFamily="34" charset="0"/>
              <a:buChar char="•"/>
            </a:pPr>
            <a:r>
              <a:rPr lang="en-GB" sz="3200" dirty="0" smtClean="0"/>
              <a:t>Declining status – and increasing concerns.</a:t>
            </a:r>
            <a:endParaRPr lang="en-GB" sz="3200" dirty="0"/>
          </a:p>
          <a:p>
            <a:pPr marL="457200" indent="-457200">
              <a:buFont typeface="Arial" panose="020B0604020202020204" pitchFamily="34" charset="0"/>
              <a:buChar char="•"/>
            </a:pPr>
            <a:r>
              <a:rPr lang="en-GB" sz="3200" dirty="0" smtClean="0"/>
              <a:t>Expert opinion – or lack of quantitative data.</a:t>
            </a:r>
            <a:endParaRPr lang="en-GB" sz="3200" dirty="0"/>
          </a:p>
        </p:txBody>
      </p:sp>
      <p:sp>
        <p:nvSpPr>
          <p:cNvPr id="6" name="TextBox 5"/>
          <p:cNvSpPr txBox="1"/>
          <p:nvPr/>
        </p:nvSpPr>
        <p:spPr>
          <a:xfrm>
            <a:off x="611560" y="3863950"/>
            <a:ext cx="7992888" cy="1077218"/>
          </a:xfrm>
          <a:prstGeom prst="rect">
            <a:avLst/>
          </a:prstGeom>
          <a:noFill/>
        </p:spPr>
        <p:txBody>
          <a:bodyPr wrap="square" rtlCol="0">
            <a:spAutoFit/>
          </a:bodyPr>
          <a:lstStyle/>
          <a:p>
            <a:r>
              <a:rPr lang="en-GB" sz="3200" b="1" dirty="0" smtClean="0"/>
              <a:t>An observation</a:t>
            </a:r>
          </a:p>
          <a:p>
            <a:pPr marL="457200" indent="-457200">
              <a:buFont typeface="Arial" panose="020B0604020202020204" pitchFamily="34" charset="0"/>
              <a:buChar char="•"/>
            </a:pPr>
            <a:r>
              <a:rPr lang="en-GB" sz="3200" dirty="0" smtClean="0"/>
              <a:t>There was a small core of ‘adder-watchers’.</a:t>
            </a:r>
          </a:p>
        </p:txBody>
      </p:sp>
    </p:spTree>
    <p:extLst>
      <p:ext uri="{BB962C8B-B14F-4D97-AF65-F5344CB8AC3E}">
        <p14:creationId xmlns:p14="http://schemas.microsoft.com/office/powerpoint/2010/main" val="31678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itle 1"/>
          <p:cNvSpPr>
            <a:spLocks noGrp="1"/>
          </p:cNvSpPr>
          <p:nvPr>
            <p:ph type="title"/>
          </p:nvPr>
        </p:nvSpPr>
        <p:spPr>
          <a:xfrm>
            <a:off x="35496" y="44624"/>
            <a:ext cx="9073008" cy="720080"/>
          </a:xfrm>
        </p:spPr>
        <p:txBody>
          <a:bodyPr>
            <a:normAutofit fontScale="90000"/>
          </a:bodyPr>
          <a:lstStyle/>
          <a:p>
            <a:r>
              <a:rPr lang="en-GB" dirty="0" smtClean="0"/>
              <a:t>Focus on hibernation sites</a:t>
            </a:r>
            <a:endParaRPr lang="en-GB" dirty="0"/>
          </a:p>
        </p:txBody>
      </p:sp>
      <p:sp>
        <p:nvSpPr>
          <p:cNvPr id="6" name="TextBox 5"/>
          <p:cNvSpPr txBox="1"/>
          <p:nvPr/>
        </p:nvSpPr>
        <p:spPr>
          <a:xfrm>
            <a:off x="467543" y="4391233"/>
            <a:ext cx="8485019" cy="2062103"/>
          </a:xfrm>
          <a:prstGeom prst="rect">
            <a:avLst/>
          </a:prstGeom>
          <a:noFill/>
        </p:spPr>
        <p:txBody>
          <a:bodyPr wrap="square" rtlCol="0">
            <a:spAutoFit/>
          </a:bodyPr>
          <a:lstStyle/>
          <a:p>
            <a:pPr marL="457200" indent="-457200">
              <a:buFont typeface="Arial" panose="020B0604020202020204" pitchFamily="34" charset="0"/>
              <a:buChar char="•"/>
            </a:pPr>
            <a:r>
              <a:rPr lang="en-GB" sz="3200" dirty="0" smtClean="0"/>
              <a:t>Repeatedly used</a:t>
            </a:r>
            <a:endParaRPr lang="en-GB" sz="3200" dirty="0"/>
          </a:p>
          <a:p>
            <a:pPr marL="457200" indent="-457200">
              <a:buFont typeface="Arial" panose="020B0604020202020204" pitchFamily="34" charset="0"/>
              <a:buChar char="•"/>
            </a:pPr>
            <a:r>
              <a:rPr lang="en-GB" sz="3200" dirty="0"/>
              <a:t>Populations often concentrated</a:t>
            </a:r>
          </a:p>
          <a:p>
            <a:pPr marL="457200" indent="-457200">
              <a:buFont typeface="Arial" panose="020B0604020202020204" pitchFamily="34" charset="0"/>
              <a:buChar char="•"/>
            </a:pPr>
            <a:r>
              <a:rPr lang="en-GB" sz="3200" dirty="0"/>
              <a:t>Present for many </a:t>
            </a:r>
            <a:r>
              <a:rPr lang="en-GB" sz="3200" dirty="0" smtClean="0"/>
              <a:t>months</a:t>
            </a:r>
          </a:p>
          <a:p>
            <a:pPr marL="457200" indent="-457200">
              <a:buFont typeface="Arial" panose="020B0604020202020204" pitchFamily="34" charset="0"/>
              <a:buChar char="•"/>
            </a:pPr>
            <a:r>
              <a:rPr lang="en-GB" sz="3200" dirty="0" smtClean="0"/>
              <a:t>Snakes (males at least) relatively </a:t>
            </a:r>
            <a:r>
              <a:rPr lang="en-GB" sz="3200" dirty="0"/>
              <a:t>easy to </a:t>
            </a:r>
            <a:r>
              <a:rPr lang="en-GB" sz="3200" dirty="0" smtClean="0"/>
              <a:t>survey</a:t>
            </a:r>
            <a:endParaRPr lang="en-GB" sz="3200" dirty="0"/>
          </a:p>
        </p:txBody>
      </p:sp>
      <p:pic>
        <p:nvPicPr>
          <p:cNvPr id="7" name="Picture 5" descr="Aggregation thumb"/>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88024" y="980902"/>
            <a:ext cx="4164539" cy="316817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owner\Pictures\Pictures, other\Habitat&amp;Sites\Dunwich Forest\Dunwich Forest 20 12 09 Canon\_MG_2605.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1520" y="1003466"/>
            <a:ext cx="4190552" cy="3145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8421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itle 1"/>
          <p:cNvSpPr>
            <a:spLocks noGrp="1"/>
          </p:cNvSpPr>
          <p:nvPr>
            <p:ph type="title"/>
          </p:nvPr>
        </p:nvSpPr>
        <p:spPr>
          <a:xfrm>
            <a:off x="35496" y="44624"/>
            <a:ext cx="9073008" cy="720080"/>
          </a:xfrm>
        </p:spPr>
        <p:txBody>
          <a:bodyPr>
            <a:normAutofit fontScale="90000"/>
          </a:bodyPr>
          <a:lstStyle/>
          <a:p>
            <a:r>
              <a:rPr lang="en-GB" i="1" dirty="0" smtClean="0"/>
              <a:t>Make the Adder Count </a:t>
            </a:r>
            <a:r>
              <a:rPr lang="en-GB" dirty="0" smtClean="0"/>
              <a:t>- Aims</a:t>
            </a:r>
            <a:endParaRPr lang="en-GB" dirty="0"/>
          </a:p>
        </p:txBody>
      </p:sp>
      <p:sp>
        <p:nvSpPr>
          <p:cNvPr id="7" name="Text Box 3"/>
          <p:cNvSpPr txBox="1">
            <a:spLocks noChangeArrowheads="1"/>
          </p:cNvSpPr>
          <p:nvPr/>
        </p:nvSpPr>
        <p:spPr bwMode="auto">
          <a:xfrm>
            <a:off x="179512" y="1247732"/>
            <a:ext cx="8784976" cy="4413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charset="0"/>
              </a:defRPr>
            </a:lvl1pPr>
            <a:lvl2pPr marL="801688" indent="-534988">
              <a:defRPr>
                <a:solidFill>
                  <a:schemeClr val="tx1"/>
                </a:solidFill>
                <a:latin typeface="Arial" charset="0"/>
              </a:defRPr>
            </a:lvl2pPr>
            <a:lvl3pPr marL="1163638">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lvl="1">
              <a:lnSpc>
                <a:spcPct val="130000"/>
              </a:lnSpc>
              <a:buFontTx/>
              <a:buChar char="•"/>
            </a:pPr>
            <a:r>
              <a:rPr lang="en-US" altLang="en-US" sz="3600" dirty="0">
                <a:latin typeface="Verdana" pitchFamily="34" charset="0"/>
              </a:rPr>
              <a:t>Collect quantitative data</a:t>
            </a:r>
          </a:p>
          <a:p>
            <a:pPr lvl="1">
              <a:lnSpc>
                <a:spcPct val="130000"/>
              </a:lnSpc>
              <a:buFontTx/>
              <a:buChar char="•"/>
            </a:pPr>
            <a:r>
              <a:rPr lang="en-US" altLang="en-US" sz="3600" dirty="0" smtClean="0">
                <a:latin typeface="Verdana" pitchFamily="34" charset="0"/>
              </a:rPr>
              <a:t>Standardise </a:t>
            </a:r>
            <a:r>
              <a:rPr lang="en-US" altLang="en-US" sz="3600" dirty="0">
                <a:latin typeface="Verdana" pitchFamily="34" charset="0"/>
              </a:rPr>
              <a:t>observations</a:t>
            </a:r>
          </a:p>
          <a:p>
            <a:pPr lvl="1">
              <a:lnSpc>
                <a:spcPct val="130000"/>
              </a:lnSpc>
              <a:buFontTx/>
              <a:buChar char="•"/>
            </a:pPr>
            <a:r>
              <a:rPr lang="en-GB" altLang="en-US" sz="3600" dirty="0" smtClean="0">
                <a:latin typeface="Verdana" pitchFamily="34" charset="0"/>
              </a:rPr>
              <a:t>Investigate </a:t>
            </a:r>
            <a:r>
              <a:rPr lang="en-GB" altLang="en-US" sz="3600" dirty="0">
                <a:latin typeface="Verdana" pitchFamily="34" charset="0"/>
              </a:rPr>
              <a:t>potential of approach</a:t>
            </a:r>
          </a:p>
          <a:p>
            <a:pPr lvl="1">
              <a:lnSpc>
                <a:spcPct val="130000"/>
              </a:lnSpc>
              <a:buFontTx/>
              <a:buChar char="•"/>
            </a:pPr>
            <a:r>
              <a:rPr lang="en-GB" altLang="en-US" sz="3600" dirty="0" smtClean="0">
                <a:latin typeface="Verdana" pitchFamily="34" charset="0"/>
              </a:rPr>
              <a:t>Focus </a:t>
            </a:r>
            <a:r>
              <a:rPr lang="en-GB" altLang="en-US" sz="3600" dirty="0">
                <a:latin typeface="Verdana" pitchFamily="34" charset="0"/>
              </a:rPr>
              <a:t>attention on (and locate) adder hibernacula</a:t>
            </a:r>
          </a:p>
          <a:p>
            <a:pPr lvl="1">
              <a:lnSpc>
                <a:spcPct val="130000"/>
              </a:lnSpc>
              <a:buFontTx/>
              <a:buChar char="•"/>
            </a:pPr>
            <a:r>
              <a:rPr lang="en-GB" altLang="en-US" sz="3600" dirty="0">
                <a:latin typeface="Verdana" pitchFamily="34" charset="0"/>
              </a:rPr>
              <a:t>Raise profile of </a:t>
            </a:r>
            <a:r>
              <a:rPr lang="en-GB" altLang="en-US" sz="3600" dirty="0" smtClean="0">
                <a:latin typeface="Verdana" pitchFamily="34" charset="0"/>
              </a:rPr>
              <a:t>adder</a:t>
            </a:r>
            <a:endParaRPr lang="en-GB" altLang="en-US" sz="3600" dirty="0">
              <a:latin typeface="Verdana" pitchFamily="34" charset="0"/>
            </a:endParaRPr>
          </a:p>
        </p:txBody>
      </p:sp>
    </p:spTree>
    <p:extLst>
      <p:ext uri="{BB962C8B-B14F-4D97-AF65-F5344CB8AC3E}">
        <p14:creationId xmlns:p14="http://schemas.microsoft.com/office/powerpoint/2010/main" val="3801229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4355976" y="0"/>
            <a:ext cx="4788024"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355976" y="0"/>
            <a:ext cx="4788024" cy="773832"/>
          </a:xfrm>
        </p:spPr>
        <p:txBody>
          <a:bodyPr>
            <a:normAutofit/>
          </a:bodyPr>
          <a:lstStyle/>
          <a:p>
            <a:r>
              <a:rPr lang="en-GB" dirty="0" smtClean="0"/>
              <a:t>Survey Sites</a:t>
            </a:r>
            <a:endParaRPr lang="en-GB"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8579"/>
            <a:ext cx="4513136" cy="6953963"/>
          </a:xfrm>
          <a:prstGeom prst="rect">
            <a:avLst/>
          </a:prstGeom>
        </p:spPr>
      </p:pic>
      <p:grpSp>
        <p:nvGrpSpPr>
          <p:cNvPr id="16" name="Group 15"/>
          <p:cNvGrpSpPr/>
          <p:nvPr/>
        </p:nvGrpSpPr>
        <p:grpSpPr>
          <a:xfrm>
            <a:off x="3059832" y="2420888"/>
            <a:ext cx="5976664" cy="4450943"/>
            <a:chOff x="3009603" y="2371725"/>
            <a:chExt cx="5976664" cy="4450943"/>
          </a:xfrm>
        </p:grpSpPr>
        <p:grpSp>
          <p:nvGrpSpPr>
            <p:cNvPr id="13" name="Group 12"/>
            <p:cNvGrpSpPr/>
            <p:nvPr/>
          </p:nvGrpSpPr>
          <p:grpSpPr>
            <a:xfrm>
              <a:off x="4499992" y="2371725"/>
              <a:ext cx="4486275" cy="4266277"/>
              <a:chOff x="4644008" y="2371725"/>
              <a:chExt cx="4486275" cy="4266277"/>
            </a:xfrm>
          </p:grpSpPr>
          <p:pic>
            <p:nvPicPr>
              <p:cNvPr id="6"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b="4904"/>
              <a:stretch/>
            </p:blipFill>
            <p:spPr bwMode="auto">
              <a:xfrm>
                <a:off x="4644008" y="2371725"/>
                <a:ext cx="4486275" cy="4266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p:nvPr/>
            </p:nvCxnSpPr>
            <p:spPr>
              <a:xfrm flipV="1">
                <a:off x="6444208" y="3401615"/>
                <a:ext cx="1296144" cy="1"/>
              </a:xfrm>
              <a:prstGeom prst="straightConnector1">
                <a:avLst/>
              </a:prstGeom>
              <a:ln w="63500">
                <a:solidFill>
                  <a:srgbClr val="FF9933"/>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69129" y="3078450"/>
                <a:ext cx="1296144" cy="646331"/>
              </a:xfrm>
              <a:prstGeom prst="rect">
                <a:avLst/>
              </a:prstGeom>
              <a:noFill/>
            </p:spPr>
            <p:txBody>
              <a:bodyPr wrap="square" rtlCol="0">
                <a:spAutoFit/>
              </a:bodyPr>
              <a:lstStyle/>
              <a:p>
                <a:pPr algn="ctr"/>
                <a:r>
                  <a:rPr lang="en-GB" dirty="0" smtClean="0"/>
                  <a:t>Completely isolated</a:t>
                </a:r>
                <a:endParaRPr lang="en-GB" dirty="0"/>
              </a:p>
            </p:txBody>
          </p:sp>
          <p:sp>
            <p:nvSpPr>
              <p:cNvPr id="11" name="TextBox 10"/>
              <p:cNvSpPr txBox="1"/>
              <p:nvPr/>
            </p:nvSpPr>
            <p:spPr>
              <a:xfrm>
                <a:off x="7500128" y="2568942"/>
                <a:ext cx="1605955" cy="1477328"/>
              </a:xfrm>
              <a:prstGeom prst="rect">
                <a:avLst/>
              </a:prstGeom>
              <a:noFill/>
            </p:spPr>
            <p:txBody>
              <a:bodyPr wrap="square" rtlCol="0">
                <a:spAutoFit/>
              </a:bodyPr>
              <a:lstStyle/>
              <a:p>
                <a:pPr algn="ctr"/>
                <a:r>
                  <a:rPr lang="en-GB" dirty="0" smtClean="0"/>
                  <a:t>Connected by continuous habitat to many other populations</a:t>
                </a:r>
                <a:endParaRPr lang="en-GB" dirty="0"/>
              </a:p>
            </p:txBody>
          </p:sp>
        </p:grpSp>
        <p:sp>
          <p:nvSpPr>
            <p:cNvPr id="14" name="TextBox 13"/>
            <p:cNvSpPr txBox="1"/>
            <p:nvPr/>
          </p:nvSpPr>
          <p:spPr>
            <a:xfrm>
              <a:off x="5601229" y="6453336"/>
              <a:ext cx="2427155" cy="369332"/>
            </a:xfrm>
            <a:prstGeom prst="rect">
              <a:avLst/>
            </a:prstGeom>
            <a:solidFill>
              <a:schemeClr val="bg1"/>
            </a:solidFill>
          </p:spPr>
          <p:txBody>
            <a:bodyPr wrap="square" rtlCol="0">
              <a:spAutoFit/>
            </a:bodyPr>
            <a:lstStyle/>
            <a:p>
              <a:pPr algn="ctr"/>
              <a:r>
                <a:rPr lang="en-GB" dirty="0" smtClean="0"/>
                <a:t>Connectivity Score</a:t>
              </a:r>
              <a:endParaRPr lang="en-GB" dirty="0"/>
            </a:p>
          </p:txBody>
        </p:sp>
        <p:sp>
          <p:nvSpPr>
            <p:cNvPr id="15" name="TextBox 14"/>
            <p:cNvSpPr txBox="1"/>
            <p:nvPr/>
          </p:nvSpPr>
          <p:spPr>
            <a:xfrm>
              <a:off x="3009603" y="4365104"/>
              <a:ext cx="3107275" cy="369332"/>
            </a:xfrm>
            <a:prstGeom prst="rect">
              <a:avLst/>
            </a:prstGeom>
            <a:solidFill>
              <a:schemeClr val="bg1"/>
            </a:solidFill>
            <a:scene3d>
              <a:camera prst="orthographicFront">
                <a:rot lat="0" lon="0" rev="5400000"/>
              </a:camera>
              <a:lightRig rig="threePt" dir="t"/>
            </a:scene3d>
          </p:spPr>
          <p:txBody>
            <a:bodyPr wrap="square" rtlCol="0">
              <a:spAutoFit/>
            </a:bodyPr>
            <a:lstStyle/>
            <a:p>
              <a:pPr algn="ctr"/>
              <a:r>
                <a:rPr lang="en-GB" dirty="0" smtClean="0"/>
                <a:t>Percentage of Total No. of Sites</a:t>
              </a:r>
              <a:endParaRPr lang="en-GB" dirty="0"/>
            </a:p>
          </p:txBody>
        </p:sp>
      </p:grpSp>
      <p:sp>
        <p:nvSpPr>
          <p:cNvPr id="3" name="Content Placeholder 2"/>
          <p:cNvSpPr>
            <a:spLocks noGrp="1"/>
          </p:cNvSpPr>
          <p:nvPr>
            <p:ph idx="1"/>
          </p:nvPr>
        </p:nvSpPr>
        <p:spPr>
          <a:xfrm>
            <a:off x="4476008" y="836713"/>
            <a:ext cx="4536288" cy="1800199"/>
          </a:xfrm>
        </p:spPr>
        <p:txBody>
          <a:bodyPr>
            <a:normAutofit fontScale="92500" lnSpcReduction="20000"/>
          </a:bodyPr>
          <a:lstStyle/>
          <a:p>
            <a:r>
              <a:rPr lang="en-GB" dirty="0" smtClean="0"/>
              <a:t>260 sites</a:t>
            </a:r>
          </a:p>
          <a:p>
            <a:r>
              <a:rPr lang="en-GB" dirty="0" smtClean="0"/>
              <a:t>181 surveyors</a:t>
            </a:r>
          </a:p>
          <a:p>
            <a:r>
              <a:rPr lang="en-GB" dirty="0" smtClean="0"/>
              <a:t>Wide variation in length of </a:t>
            </a:r>
            <a:r>
              <a:rPr lang="en-GB" dirty="0" err="1" smtClean="0"/>
              <a:t>timeseries</a:t>
            </a:r>
            <a:r>
              <a:rPr lang="en-GB" dirty="0" smtClean="0"/>
              <a:t> per site</a:t>
            </a:r>
          </a:p>
        </p:txBody>
      </p:sp>
      <p:cxnSp>
        <p:nvCxnSpPr>
          <p:cNvPr id="22" name="Straight Connector 21"/>
          <p:cNvCxnSpPr/>
          <p:nvPr/>
        </p:nvCxnSpPr>
        <p:spPr>
          <a:xfrm>
            <a:off x="4427984" y="0"/>
            <a:ext cx="0" cy="68853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15839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itle 1"/>
          <p:cNvSpPr>
            <a:spLocks noGrp="1"/>
          </p:cNvSpPr>
          <p:nvPr>
            <p:ph type="title"/>
          </p:nvPr>
        </p:nvSpPr>
        <p:spPr>
          <a:xfrm>
            <a:off x="35496" y="44624"/>
            <a:ext cx="9073008" cy="720080"/>
          </a:xfrm>
        </p:spPr>
        <p:txBody>
          <a:bodyPr>
            <a:normAutofit fontScale="90000"/>
          </a:bodyPr>
          <a:lstStyle/>
          <a:p>
            <a:r>
              <a:rPr lang="en-GB" dirty="0" err="1" smtClean="0"/>
              <a:t>Timeseries</a:t>
            </a:r>
            <a:endParaRPr lang="en-GB" dirty="0"/>
          </a:p>
        </p:txBody>
      </p:sp>
      <p:grpSp>
        <p:nvGrpSpPr>
          <p:cNvPr id="4" name="Group 3"/>
          <p:cNvGrpSpPr/>
          <p:nvPr/>
        </p:nvGrpSpPr>
        <p:grpSpPr>
          <a:xfrm>
            <a:off x="35496" y="1268760"/>
            <a:ext cx="9160638" cy="4798660"/>
            <a:chOff x="35496" y="1238250"/>
            <a:chExt cx="9160638" cy="4798660"/>
          </a:xfrm>
        </p:grpSpPr>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496" y="375853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41244" y="123825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17754" y="123840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890" y="123825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0" name="Picture 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44008" y="123825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4" name="Picture 1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644008" y="375853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5" name="Picture 13"/>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339752" y="375853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6" name="Picture 14"/>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917754" y="375853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8187307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itle 1"/>
          <p:cNvSpPr>
            <a:spLocks noGrp="1"/>
          </p:cNvSpPr>
          <p:nvPr>
            <p:ph type="title"/>
          </p:nvPr>
        </p:nvSpPr>
        <p:spPr>
          <a:xfrm>
            <a:off x="35496" y="44624"/>
            <a:ext cx="9073008" cy="720080"/>
          </a:xfrm>
        </p:spPr>
        <p:txBody>
          <a:bodyPr>
            <a:normAutofit fontScale="90000"/>
          </a:bodyPr>
          <a:lstStyle/>
          <a:p>
            <a:r>
              <a:rPr lang="en-GB" dirty="0" err="1" smtClean="0"/>
              <a:t>Timeseries</a:t>
            </a:r>
            <a:endParaRPr lang="en-GB" dirty="0"/>
          </a:p>
        </p:txBody>
      </p:sp>
      <p:grpSp>
        <p:nvGrpSpPr>
          <p:cNvPr id="4" name="Group 3"/>
          <p:cNvGrpSpPr/>
          <p:nvPr/>
        </p:nvGrpSpPr>
        <p:grpSpPr>
          <a:xfrm>
            <a:off x="35496" y="1268760"/>
            <a:ext cx="9160638" cy="4798660"/>
            <a:chOff x="35496" y="1238250"/>
            <a:chExt cx="9160638" cy="4798660"/>
          </a:xfrm>
        </p:grpSpPr>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496" y="375853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41244" y="123825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17754" y="123840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890" y="123825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0" name="Picture 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44008" y="123825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4" name="Picture 1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644008" y="375853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5" name="Picture 13"/>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339752" y="375853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6" name="Picture 14"/>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917754" y="3758530"/>
              <a:ext cx="2278380" cy="2278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Title 1"/>
          <p:cNvSpPr txBox="1">
            <a:spLocks/>
          </p:cNvSpPr>
          <p:nvPr/>
        </p:nvSpPr>
        <p:spPr>
          <a:xfrm>
            <a:off x="128132" y="6100604"/>
            <a:ext cx="8836356" cy="5806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dirty="0" smtClean="0"/>
              <a:t>Aim: derive average </a:t>
            </a:r>
            <a:r>
              <a:rPr lang="en-GB" sz="3200" b="1" dirty="0" smtClean="0">
                <a:solidFill>
                  <a:srgbClr val="FF6600"/>
                </a:solidFill>
              </a:rPr>
              <a:t>population trends </a:t>
            </a:r>
            <a:r>
              <a:rPr lang="en-GB" sz="3200" dirty="0" smtClean="0"/>
              <a:t>across sites </a:t>
            </a:r>
            <a:endParaRPr lang="en-GB" sz="3200" dirty="0"/>
          </a:p>
        </p:txBody>
      </p:sp>
    </p:spTree>
    <p:extLst>
      <p:ext uri="{BB962C8B-B14F-4D97-AF65-F5344CB8AC3E}">
        <p14:creationId xmlns:p14="http://schemas.microsoft.com/office/powerpoint/2010/main" val="653595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9144000" cy="773832"/>
          </a:xfrm>
          <a:prstGeom prst="rect">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itle 1"/>
          <p:cNvSpPr>
            <a:spLocks noGrp="1"/>
          </p:cNvSpPr>
          <p:nvPr>
            <p:ph type="title"/>
          </p:nvPr>
        </p:nvSpPr>
        <p:spPr>
          <a:xfrm>
            <a:off x="35496" y="44624"/>
            <a:ext cx="9073008" cy="720080"/>
          </a:xfrm>
        </p:spPr>
        <p:txBody>
          <a:bodyPr>
            <a:normAutofit fontScale="90000"/>
          </a:bodyPr>
          <a:lstStyle/>
          <a:p>
            <a:r>
              <a:rPr lang="en-GB" dirty="0" smtClean="0"/>
              <a:t>Population Trends</a:t>
            </a:r>
            <a:endParaRPr lang="en-GB" dirty="0"/>
          </a:p>
        </p:txBody>
      </p:sp>
      <p:sp>
        <p:nvSpPr>
          <p:cNvPr id="14" name="Title 1"/>
          <p:cNvSpPr txBox="1">
            <a:spLocks/>
          </p:cNvSpPr>
          <p:nvPr/>
        </p:nvSpPr>
        <p:spPr>
          <a:xfrm>
            <a:off x="4572000" y="773832"/>
            <a:ext cx="4536504" cy="5715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Large Populations</a:t>
            </a:r>
            <a:endParaRPr lang="en-GB" sz="3200" dirty="0"/>
          </a:p>
        </p:txBody>
      </p:sp>
      <p:sp>
        <p:nvSpPr>
          <p:cNvPr id="18" name="Title 1"/>
          <p:cNvSpPr txBox="1">
            <a:spLocks/>
          </p:cNvSpPr>
          <p:nvPr/>
        </p:nvSpPr>
        <p:spPr>
          <a:xfrm>
            <a:off x="35496" y="764704"/>
            <a:ext cx="4536504" cy="5806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t>Small Populations</a:t>
            </a:r>
            <a:endParaRPr lang="en-GB" sz="3200" dirty="0"/>
          </a:p>
        </p:txBody>
      </p:sp>
      <mc:AlternateContent xmlns:mc="http://schemas.openxmlformats.org/markup-compatibility/2006" xmlns:a14="http://schemas.microsoft.com/office/drawing/2010/main">
        <mc:Choice Requires="a14">
          <p:sp>
            <p:nvSpPr>
              <p:cNvPr id="10" name="TextBox 9"/>
              <p:cNvSpPr txBox="1"/>
              <p:nvPr/>
            </p:nvSpPr>
            <p:spPr>
              <a:xfrm>
                <a:off x="245650" y="1345332"/>
                <a:ext cx="4188204"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b="0" i="1" smtClean="0">
                        <a:latin typeface="Cambria Math"/>
                        <a:ea typeface="Cambria Math"/>
                      </a:rPr>
                      <m:t>≤10</m:t>
                    </m:r>
                  </m:oMath>
                </a14:m>
                <a:r>
                  <a:rPr lang="en-GB" dirty="0" smtClean="0"/>
                  <a:t> </a:t>
                </a:r>
              </a:p>
              <a:p>
                <a:pPr marL="285750" indent="-285750">
                  <a:buFont typeface="Arial" panose="020B0604020202020204" pitchFamily="34" charset="0"/>
                  <a:buChar char="•"/>
                </a:pPr>
                <a:r>
                  <a:rPr lang="en-GB" dirty="0" smtClean="0"/>
                  <a:t>117 sites with </a:t>
                </a:r>
                <a14:m>
                  <m:oMath xmlns:m="http://schemas.openxmlformats.org/officeDocument/2006/math">
                    <m:r>
                      <a:rPr lang="en-GB" i="1">
                        <a:latin typeface="Cambria Math"/>
                        <a:ea typeface="Cambria Math"/>
                      </a:rPr>
                      <m:t>≥3</m:t>
                    </m:r>
                  </m:oMath>
                </a14:m>
                <a:r>
                  <a:rPr lang="en-GB" dirty="0"/>
                  <a:t>yrs</a:t>
                </a:r>
                <a:r>
                  <a:rPr lang="en-GB" dirty="0" smtClean="0"/>
                  <a:t> of data. </a:t>
                </a:r>
              </a:p>
              <a:p>
                <a:pPr marL="285750" indent="-285750">
                  <a:buFont typeface="Arial" panose="020B0604020202020204" pitchFamily="34" charset="0"/>
                  <a:buChar char="•"/>
                </a:pPr>
                <a:r>
                  <a:rPr lang="en-GB" dirty="0" smtClean="0"/>
                  <a:t>Mean normalised peak count shows </a:t>
                </a:r>
                <a:r>
                  <a:rPr lang="en-GB" b="1" dirty="0" smtClean="0">
                    <a:solidFill>
                      <a:srgbClr val="FF6600"/>
                    </a:solidFill>
                  </a:rPr>
                  <a:t>significant decline </a:t>
                </a:r>
                <a:r>
                  <a:rPr lang="en-GB" dirty="0"/>
                  <a:t>(</a:t>
                </a:r>
                <a:r>
                  <a:rPr lang="en-GB" dirty="0" smtClean="0"/>
                  <a:t>P&lt;0.01).  </a:t>
                </a:r>
              </a:p>
              <a:p>
                <a:pPr marL="285750" indent="-285750">
                  <a:buFont typeface="Arial" panose="020B0604020202020204" pitchFamily="34" charset="0"/>
                  <a:buChar char="•"/>
                </a:pPr>
                <a:r>
                  <a:rPr lang="en-GB" dirty="0" smtClean="0"/>
                  <a:t>12/117 = 10% sites potentially died out.</a:t>
                </a:r>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45650" y="1345332"/>
                <a:ext cx="4188204" cy="1754326"/>
              </a:xfrm>
              <a:prstGeom prst="rect">
                <a:avLst/>
              </a:prstGeom>
              <a:blipFill rotWithShape="1">
                <a:blip r:embed="rId7"/>
                <a:stretch>
                  <a:fillRect l="-873" t="-1742" r="-728" b="-48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788024" y="1340768"/>
                <a:ext cx="3927371"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Defined as sites with mean peak count </a:t>
                </a:r>
                <a14:m>
                  <m:oMath xmlns:m="http://schemas.openxmlformats.org/officeDocument/2006/math">
                    <m:r>
                      <a:rPr lang="en-GB" b="0" i="0" smtClean="0">
                        <a:latin typeface="Cambria Math"/>
                        <a:ea typeface="Cambria Math"/>
                      </a:rPr>
                      <m:t>10</m:t>
                    </m:r>
                    <m:r>
                      <a:rPr lang="en-GB" i="1" smtClean="0">
                        <a:latin typeface="Cambria Math"/>
                        <a:ea typeface="Cambria Math"/>
                      </a:rPr>
                      <m:t>&lt;</m:t>
                    </m:r>
                    <m:sSub>
                      <m:sSubPr>
                        <m:ctrlPr>
                          <a:rPr lang="en-GB" i="1">
                            <a:latin typeface="Cambria Math"/>
                          </a:rPr>
                        </m:ctrlPr>
                      </m:sSubPr>
                      <m:e>
                        <m:acc>
                          <m:accPr>
                            <m:chr m:val="̅"/>
                            <m:ctrlPr>
                              <a:rPr lang="en-GB" i="1">
                                <a:latin typeface="Cambria Math"/>
                              </a:rPr>
                            </m:ctrlPr>
                          </m:accPr>
                          <m:e>
                            <m:r>
                              <a:rPr lang="en-GB" i="1">
                                <a:latin typeface="Cambria Math"/>
                              </a:rPr>
                              <m:t>𝑝</m:t>
                            </m:r>
                          </m:e>
                        </m:acc>
                      </m:e>
                      <m:sub>
                        <m:r>
                          <a:rPr lang="en-GB" i="1">
                            <a:latin typeface="Cambria Math"/>
                          </a:rPr>
                          <m:t>𝑖</m:t>
                        </m:r>
                      </m:sub>
                    </m:sSub>
                    <m:r>
                      <a:rPr lang="en-GB" i="1">
                        <a:latin typeface="Cambria Math"/>
                        <a:ea typeface="Cambria Math"/>
                      </a:rPr>
                      <m:t>≤</m:t>
                    </m:r>
                    <m:r>
                      <a:rPr lang="en-GB" b="0" i="1" smtClean="0">
                        <a:latin typeface="Cambria Math"/>
                        <a:ea typeface="Cambria Math"/>
                      </a:rPr>
                      <m:t>25</m:t>
                    </m:r>
                    <m:r>
                      <a:rPr lang="en-GB" b="0" i="0" smtClean="0">
                        <a:latin typeface="Cambria Math"/>
                        <a:ea typeface="Cambria Math"/>
                      </a:rPr>
                      <m:t> </m:t>
                    </m:r>
                  </m:oMath>
                </a14:m>
                <a:endParaRPr lang="en-GB" b="0" dirty="0" smtClean="0">
                  <a:ea typeface="Cambria Math"/>
                </a:endParaRPr>
              </a:p>
              <a:p>
                <a:pPr marL="285750" indent="-285750">
                  <a:buFont typeface="Arial" panose="020B0604020202020204" pitchFamily="34" charset="0"/>
                  <a:buChar char="•"/>
                </a:pPr>
                <a:r>
                  <a:rPr lang="en-GB" dirty="0"/>
                  <a:t>9</a:t>
                </a:r>
                <a:r>
                  <a:rPr lang="en-GB" dirty="0" smtClean="0"/>
                  <a:t> sites with </a:t>
                </a:r>
                <a14:m>
                  <m:oMath xmlns:m="http://schemas.openxmlformats.org/officeDocument/2006/math">
                    <m:r>
                      <a:rPr lang="en-GB" i="1" smtClean="0">
                        <a:latin typeface="Cambria Math"/>
                        <a:ea typeface="Cambria Math"/>
                      </a:rPr>
                      <m:t>≥</m:t>
                    </m:r>
                    <m:r>
                      <a:rPr lang="en-GB" b="0" i="1" smtClean="0">
                        <a:latin typeface="Cambria Math"/>
                        <a:ea typeface="Cambria Math"/>
                      </a:rPr>
                      <m:t>3</m:t>
                    </m:r>
                  </m:oMath>
                </a14:m>
                <a:r>
                  <a:rPr lang="en-GB" dirty="0" smtClean="0"/>
                  <a:t>yrs of data</a:t>
                </a:r>
              </a:p>
              <a:p>
                <a:pPr marL="285750" indent="-285750">
                  <a:buFont typeface="Arial" panose="020B0604020202020204" pitchFamily="34" charset="0"/>
                  <a:buChar char="•"/>
                </a:pPr>
                <a:r>
                  <a:rPr lang="en-GB" dirty="0"/>
                  <a:t>Mean normalised peak count shows</a:t>
                </a:r>
                <a:r>
                  <a:rPr lang="en-GB" dirty="0" smtClean="0"/>
                  <a:t> </a:t>
                </a:r>
                <a:r>
                  <a:rPr lang="en-GB" b="1" dirty="0" smtClean="0">
                    <a:solidFill>
                      <a:srgbClr val="FF6600"/>
                    </a:solidFill>
                  </a:rPr>
                  <a:t>significant increase </a:t>
                </a:r>
                <a:r>
                  <a:rPr lang="en-GB" dirty="0" smtClean="0"/>
                  <a:t>(P&lt;0.05).</a:t>
                </a:r>
              </a:p>
            </p:txBody>
          </p:sp>
        </mc:Choice>
        <mc:Fallback xmlns="">
          <p:sp>
            <p:nvSpPr>
              <p:cNvPr id="20" name="TextBox 19"/>
              <p:cNvSpPr txBox="1">
                <a:spLocks noRot="1" noChangeAspect="1" noMove="1" noResize="1" noEditPoints="1" noAdjustHandles="1" noChangeArrowheads="1" noChangeShapeType="1" noTextEdit="1"/>
              </p:cNvSpPr>
              <p:nvPr/>
            </p:nvSpPr>
            <p:spPr>
              <a:xfrm>
                <a:off x="4788024" y="1340768"/>
                <a:ext cx="3927371" cy="1477328"/>
              </a:xfrm>
              <a:prstGeom prst="rect">
                <a:avLst/>
              </a:prstGeom>
              <a:blipFill rotWithShape="1">
                <a:blip r:embed="rId8"/>
                <a:stretch>
                  <a:fillRect l="-930" t="-2066" b="-5785"/>
                </a:stretch>
              </a:blipFill>
            </p:spPr>
            <p:txBody>
              <a:bodyPr/>
              <a:lstStyle/>
              <a:p>
                <a:r>
                  <a:rPr lang="en-GB">
                    <a:noFill/>
                  </a:rPr>
                  <a:t> </a:t>
                </a:r>
              </a:p>
            </p:txBody>
          </p:sp>
        </mc:Fallback>
      </mc:AlternateContent>
      <p:cxnSp>
        <p:nvCxnSpPr>
          <p:cNvPr id="3" name="Straight Connector 2"/>
          <p:cNvCxnSpPr/>
          <p:nvPr/>
        </p:nvCxnSpPr>
        <p:spPr>
          <a:xfrm>
            <a:off x="4572000" y="773832"/>
            <a:ext cx="0" cy="608416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245650" y="1988840"/>
            <a:ext cx="4188204" cy="1020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4788024" y="1988841"/>
            <a:ext cx="4188204" cy="115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6927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788</TotalTime>
  <Words>3013</Words>
  <Application>Microsoft Office PowerPoint</Application>
  <PresentationFormat>On-screen Show (4:3)</PresentationFormat>
  <Paragraphs>293</Paragraphs>
  <Slides>24</Slides>
  <Notes>22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Ten Years of Making the Adder Count</vt:lpstr>
      <vt:lpstr>Adder Status</vt:lpstr>
      <vt:lpstr>Prompts for Make the Adder Count</vt:lpstr>
      <vt:lpstr>Focus on hibernation sites</vt:lpstr>
      <vt:lpstr>Make the Adder Count - Aims</vt:lpstr>
      <vt:lpstr>Survey Sites</vt:lpstr>
      <vt:lpstr>Timeseries</vt:lpstr>
      <vt:lpstr>Timeseries</vt:lpstr>
      <vt:lpstr>Population Trends</vt:lpstr>
      <vt:lpstr>Population Trends</vt:lpstr>
      <vt:lpstr>Population Trends</vt:lpstr>
      <vt:lpstr>Population Trends</vt:lpstr>
      <vt:lpstr>Population Trends</vt:lpstr>
      <vt:lpstr>Population Trends</vt:lpstr>
      <vt:lpstr>Key Factors Affecting Adder Populations</vt:lpstr>
      <vt:lpstr>Negative Factors (%)</vt:lpstr>
      <vt:lpstr>Beyond Population Trends: Behaviour  &amp; Phenology</vt:lpstr>
      <vt:lpstr>MTAC Going Forward</vt:lpstr>
      <vt:lpstr>MTAC Going Forward</vt:lpstr>
      <vt:lpstr>MTAC Going Forward</vt:lpstr>
      <vt:lpstr>Conclusions</vt:lpstr>
      <vt:lpstr>Thank you to all MTAC’s surveyors!</vt:lpstr>
      <vt:lpstr>Site Distributions</vt:lpstr>
      <vt:lpstr>Population Trends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Sites</dc:title>
  <dc:creator>Emma</dc:creator>
  <cp:lastModifiedBy>Angie</cp:lastModifiedBy>
  <cp:revision>73</cp:revision>
  <dcterms:created xsi:type="dcterms:W3CDTF">2017-12-15T12:07:11Z</dcterms:created>
  <dcterms:modified xsi:type="dcterms:W3CDTF">2018-02-07T10:44:19Z</dcterms:modified>
</cp:coreProperties>
</file>